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C8831B7-FB1D-4004-B236-28898CCFE8A1}" type="datetimeFigureOut">
              <a:rPr lang="en-US" smtClean="0"/>
              <a:pPr/>
              <a:t>8/3/2009</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3039ED8D-7DD1-4E55-8ABA-3786025F855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8831B7-FB1D-4004-B236-28898CCFE8A1}" type="datetimeFigureOut">
              <a:rPr lang="en-US" smtClean="0"/>
              <a:pPr/>
              <a:t>8/3/2009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39ED8D-7DD1-4E55-8ABA-3786025F855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8831B7-FB1D-4004-B236-28898CCFE8A1}" type="datetimeFigureOut">
              <a:rPr lang="en-US" smtClean="0"/>
              <a:pPr/>
              <a:t>8/3/2009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39ED8D-7DD1-4E55-8ABA-3786025F855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C8831B7-FB1D-4004-B236-28898CCFE8A1}" type="datetimeFigureOut">
              <a:rPr lang="en-US" smtClean="0"/>
              <a:pPr/>
              <a:t>8/3/2009</a:t>
            </a:fld>
            <a:endParaRPr lang="en-US" dirty="0"/>
          </a:p>
        </p:txBody>
      </p:sp>
      <p:sp>
        <p:nvSpPr>
          <p:cNvPr id="9" name="Slide Number Placeholder 8"/>
          <p:cNvSpPr>
            <a:spLocks noGrp="1"/>
          </p:cNvSpPr>
          <p:nvPr>
            <p:ph type="sldNum" sz="quarter" idx="15"/>
          </p:nvPr>
        </p:nvSpPr>
        <p:spPr/>
        <p:txBody>
          <a:bodyPr rtlCol="0"/>
          <a:lstStyle/>
          <a:p>
            <a:fld id="{3039ED8D-7DD1-4E55-8ABA-3786025F8558}"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C8831B7-FB1D-4004-B236-28898CCFE8A1}" type="datetimeFigureOut">
              <a:rPr lang="en-US" smtClean="0"/>
              <a:pPr/>
              <a:t>8/3/2009</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3039ED8D-7DD1-4E55-8ABA-3786025F855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C8831B7-FB1D-4004-B236-28898CCFE8A1}" type="datetimeFigureOut">
              <a:rPr lang="en-US" smtClean="0"/>
              <a:pPr/>
              <a:t>8/3/2009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39ED8D-7DD1-4E55-8ABA-3786025F8558}"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C8831B7-FB1D-4004-B236-28898CCFE8A1}" type="datetimeFigureOut">
              <a:rPr lang="en-US" smtClean="0"/>
              <a:pPr/>
              <a:t>8/3/2009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039ED8D-7DD1-4E55-8ABA-3786025F8558}"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C8831B7-FB1D-4004-B236-28898CCFE8A1}" type="datetimeFigureOut">
              <a:rPr lang="en-US" smtClean="0"/>
              <a:pPr/>
              <a:t>8/3/2009</a:t>
            </a:fld>
            <a:endParaRPr lang="en-US" dirty="0"/>
          </a:p>
        </p:txBody>
      </p:sp>
      <p:sp>
        <p:nvSpPr>
          <p:cNvPr id="7" name="Slide Number Placeholder 6"/>
          <p:cNvSpPr>
            <a:spLocks noGrp="1"/>
          </p:cNvSpPr>
          <p:nvPr>
            <p:ph type="sldNum" sz="quarter" idx="11"/>
          </p:nvPr>
        </p:nvSpPr>
        <p:spPr/>
        <p:txBody>
          <a:bodyPr rtlCol="0"/>
          <a:lstStyle/>
          <a:p>
            <a:fld id="{3039ED8D-7DD1-4E55-8ABA-3786025F8558}"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8831B7-FB1D-4004-B236-28898CCFE8A1}" type="datetimeFigureOut">
              <a:rPr lang="en-US" smtClean="0"/>
              <a:pPr/>
              <a:t>8/3/2009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039ED8D-7DD1-4E55-8ABA-3786025F855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9C8831B7-FB1D-4004-B236-28898CCFE8A1}" type="datetimeFigureOut">
              <a:rPr lang="en-US" smtClean="0"/>
              <a:pPr/>
              <a:t>8/3/2009</a:t>
            </a:fld>
            <a:endParaRPr lang="en-US" dirty="0"/>
          </a:p>
        </p:txBody>
      </p:sp>
      <p:sp>
        <p:nvSpPr>
          <p:cNvPr id="22" name="Slide Number Placeholder 21"/>
          <p:cNvSpPr>
            <a:spLocks noGrp="1"/>
          </p:cNvSpPr>
          <p:nvPr>
            <p:ph type="sldNum" sz="quarter" idx="15"/>
          </p:nvPr>
        </p:nvSpPr>
        <p:spPr/>
        <p:txBody>
          <a:bodyPr rtlCol="0"/>
          <a:lstStyle/>
          <a:p>
            <a:fld id="{3039ED8D-7DD1-4E55-8ABA-3786025F8558}"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C8831B7-FB1D-4004-B236-28898CCFE8A1}" type="datetimeFigureOut">
              <a:rPr lang="en-US" smtClean="0"/>
              <a:pPr/>
              <a:t>8/3/2009</a:t>
            </a:fld>
            <a:endParaRPr lang="en-US" dirty="0"/>
          </a:p>
        </p:txBody>
      </p:sp>
      <p:sp>
        <p:nvSpPr>
          <p:cNvPr id="18" name="Slide Number Placeholder 17"/>
          <p:cNvSpPr>
            <a:spLocks noGrp="1"/>
          </p:cNvSpPr>
          <p:nvPr>
            <p:ph type="sldNum" sz="quarter" idx="11"/>
          </p:nvPr>
        </p:nvSpPr>
        <p:spPr/>
        <p:txBody>
          <a:bodyPr rtlCol="0"/>
          <a:lstStyle/>
          <a:p>
            <a:fld id="{3039ED8D-7DD1-4E55-8ABA-3786025F8558}"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C8831B7-FB1D-4004-B236-28898CCFE8A1}" type="datetimeFigureOut">
              <a:rPr lang="en-US" smtClean="0"/>
              <a:pPr/>
              <a:t>8/3/2009</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039ED8D-7DD1-4E55-8ABA-3786025F855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hyperlink" Target="http://www.google.com.au/imgres?imgurl=http://startswithabang.com/wp-content/uploads/2008/10/mercury.jpg&amp;imgrefurl=http://startswithabang.com/?p=1066&amp;usg=__G9U5Mx3-4yaZqyrDV2pf6p4SZc0=&amp;h=354&amp;w=461&amp;sz=34&amp;hl=en&amp;start=3&amp;tbnid=mshiO_dkAEIO1M:&amp;tbnh=98&amp;tbnw=128&amp;prev=/images?q=mercury&amp;hl=en" TargetMode="External"/><Relationship Id="rId18" Type="http://schemas.openxmlformats.org/officeDocument/2006/relationships/image" Target="../media/image10.jpeg"/><Relationship Id="rId3" Type="http://schemas.openxmlformats.org/officeDocument/2006/relationships/hyperlink" Target="http://www.google.com.au/imgres?imgurl=http://starryskies.com/solar_system/uranus/uranus1.jpg&amp;imgrefurl=http://starryskies.com/solar_system/uranus/uranus.html&amp;usg=__1XluFuJ4xXoSnY6S8mI9EkNutFA=&amp;h=338&amp;w=338&amp;sz=8&amp;hl=en&amp;start=2&amp;tbnid=BkQQmaOcgyo3aM:&amp;tbnh=119&amp;tbnw=119&amp;prev=/images?q=uranus&amp;hl=en" TargetMode="External"/><Relationship Id="rId7" Type="http://schemas.openxmlformats.org/officeDocument/2006/relationships/hyperlink" Target="http://www.google.com.au/imgres?imgurl=http://vortex.accuweather.com/adc2004/pub/includes/columns/travel/2009/neptune_voy2.jpg&amp;imgrefurl=http://www.accuweather.com/mt-news-blogs.asp?partner=netweather&amp;blog=astronomy&amp;pgurl=/mtweb/content/astronomy/archives/2009/07/forty_percent_go_discovering_neptune.asp&amp;usg=__PP1Ij-J_3vXDCziZ9P6U7stCWLU=&amp;h=577&amp;w=577&amp;sz=14&amp;hl=en&amp;start=1&amp;tbnid=T9eWB6mg4eiQmM:&amp;tbnh=134&amp;tbnw=134&amp;prev=/images?q=neptune&amp;hl=en" TargetMode="External"/><Relationship Id="rId12" Type="http://schemas.openxmlformats.org/officeDocument/2006/relationships/image" Target="../media/image7.jpeg"/><Relationship Id="rId17" Type="http://schemas.openxmlformats.org/officeDocument/2006/relationships/hyperlink" Target="http://www.google.com.au/imgres?imgurl=http://martianchronicles.files.wordpress.com/2008/12/venus_magellan.jpg&amp;imgrefurl=http://martianchronicles.wordpress.com/2008/12/17/agu-day-2-venus/&amp;usg=__eKh9spcqNPC63KpKbQKPEI2W8Rc=&amp;h=819&amp;w=819&amp;sz=180&amp;hl=en&amp;start=1&amp;tbnid=79ONMUnwN4UdlM:&amp;tbnh=144&amp;tbnw=144&amp;prev=/images?q=venus&amp;hl=en" TargetMode="External"/><Relationship Id="rId2" Type="http://schemas.openxmlformats.org/officeDocument/2006/relationships/image" Target="../media/image2.gif"/><Relationship Id="rId16"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hyperlink" Target="http://www.google.com.au/imgres?imgurl=http://www.childrensmuseum.org/cosmicquest/fieldguide/images/jupiter_b.jpg&amp;imgrefurl=http://www.childrensmuseum.org/cosmicquest/fieldguide/jupiter.html&amp;usg=__DIlRMDLTo8QjEsAb5A_C4edUfIw=&amp;h=305&amp;w=300&amp;sz=9&amp;hl=en&amp;start=3&amp;tbnid=vooYPtiMOJ5HpM:&amp;tbnh=116&amp;tbnw=114&amp;prev=/images?q=jupiter&amp;hl=en" TargetMode="External"/><Relationship Id="rId5" Type="http://schemas.openxmlformats.org/officeDocument/2006/relationships/hyperlink" Target="http://www.google.com.au/imgres?imgurl=http://www.spacetoday.org/images/SolSys/Earth/EarthBlueMarbleWestTerra.jpg&amp;imgrefurl=http://www.spacetoday.org/Satellites/TerraAqua/TerraStory.html&amp;usg=__NQBAFnfO1tTX5D98Se8sbNqsBXQ=&amp;h=324&amp;w=324&amp;sz=34&amp;hl=en&amp;start=2&amp;tbnid=2vHbolAIr7D_6M:&amp;tbnh=118&amp;tbnw=118&amp;prev=/images?q=earth&amp;hl=en" TargetMode="External"/><Relationship Id="rId15" Type="http://schemas.openxmlformats.org/officeDocument/2006/relationships/hyperlink" Target="http://www.google.com.au/imgres?imgurl=http://nai.arc.nasa.gov/seminars/134_Bandfield/mars.jpg&amp;imgrefurl=http://astrobiology.nasa.gov/nai/seminars/detail/134&amp;usg=__ESx0PGmyLICsF47VywN-67MNZVc=&amp;h=504&amp;w=504&amp;sz=11&amp;hl=en&amp;start=3&amp;tbnid=oukuIMpHedk-VM:&amp;tbnh=130&amp;tbnw=130&amp;prev=/images?q=mars&amp;hl=en" TargetMode="External"/><Relationship Id="rId10" Type="http://schemas.openxmlformats.org/officeDocument/2006/relationships/image" Target="../media/image6.jpeg"/><Relationship Id="rId4" Type="http://schemas.openxmlformats.org/officeDocument/2006/relationships/image" Target="../media/image3.jpeg"/><Relationship Id="rId9" Type="http://schemas.openxmlformats.org/officeDocument/2006/relationships/hyperlink" Target="http://www.google.com.au/imgres?imgurl=http://www.space4schools.co.uk/pages/lunar/moon.jpg&amp;imgrefurl=http://www.space4schools.co.uk/pages/lunar/lunarhome.htm&amp;usg=__Y8MSnFqArl9v3uyO8hUqtVKORtU=&amp;h=915&amp;w=945&amp;sz=355&amp;hl=en&amp;start=1&amp;tbnid=7WgOYgyeOn3U6M:&amp;tbnh=143&amp;tbnw=148&amp;prev=/images?q=the+moon&amp;hl=en" TargetMode="External"/><Relationship Id="rId1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35.jpeg"/><Relationship Id="rId2" Type="http://schemas.openxmlformats.org/officeDocument/2006/relationships/hyperlink" Target="http://www.google.com.au/imgres?imgurl=http://www.drawbooks.com/123_draw_series/71-images/20_06.gif&amp;imgrefurl=http://www.drawbooks.com/123_draw_series/71lessons.htm&amp;usg=__g3wYuA5wF7XO2qpQcBoZZZh6cgg=&amp;h=274&amp;w=215&amp;sz=13&amp;hl=en&amp;start=1&amp;tbnid=RG6jJl-Z3-BmMM:&amp;tbnh=113&amp;tbnw=89&amp;prev=/images?q=cartoon+aliens&amp;hl=en"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c/c7/Saturn_during_Equinox.jpg" TargetMode="External"/><Relationship Id="rId5" Type="http://schemas.openxmlformats.org/officeDocument/2006/relationships/image" Target="../media/image34.jpeg"/><Relationship Id="rId4" Type="http://schemas.openxmlformats.org/officeDocument/2006/relationships/hyperlink" Target="http://www.google.com.au/imgres?imgurl=http://cutmesomeflack.files.wordpress.com/2009/05/saturn_logo.jpg&amp;imgrefurl=http://cutmesomeflack.wordpress.com/2009/05/&amp;usg=__IrA98SekXrj75XiBsT7iWY_FiT0=&amp;h=200&amp;w=200&amp;sz=21&amp;hl=en&amp;start=3&amp;tbnid=z0fKu20j3ay0cM:&amp;tbnh=104&amp;tbnw=104&amp;prev=/images?q=saturn+logo&amp;hl=en"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au/imgres?imgurl=http://www.drawbooks.com/123_draw_series/71-images/20_06.gif&amp;imgrefurl=http://www.drawbooks.com/123_draw_series/71lessons.htm&amp;usg=__g3wYuA5wF7XO2qpQcBoZZZh6cgg=&amp;h=274&amp;w=215&amp;sz=13&amp;hl=en&amp;start=1&amp;tbnid=RG6jJl-Z3-BmMM:&amp;tbnh=113&amp;tbnw=89&amp;prev=/images?q=cartoon+aliens&amp;hl=en" TargetMode="Externa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8" Type="http://schemas.openxmlformats.org/officeDocument/2006/relationships/hyperlink" Target="http://images.google.com/imgres?imgurl=http://www.solarviews.com/images/VSS00031.jpg&amp;imgrefurl=http://www.solarviews.com/eng/sun.htm&amp;usg=__NwCeERP2FiZyEuDUagRx70pes9A=&amp;h=300&amp;w=300&amp;sz=17&amp;hl=en&amp;start=6&amp;tbnid=jnQ6Lx3OfDXUoM:&amp;tbnh=116&amp;tbnw=116&amp;prev=/images?q=the+sun&amp;hl=en&amp;client=pub-1621127805062193&amp;channel=2332216610&amp;oe=ISO-8859-1" TargetMode="External"/><Relationship Id="rId3" Type="http://schemas.openxmlformats.org/officeDocument/2006/relationships/image" Target="../media/image11.jpeg"/><Relationship Id="rId7" Type="http://schemas.openxmlformats.org/officeDocument/2006/relationships/image" Target="../media/image13.jpeg"/><Relationship Id="rId2" Type="http://schemas.openxmlformats.org/officeDocument/2006/relationships/hyperlink" Target="http://www.google.com.au/imgres?imgurl=http://www.actimel.co.uk/SiteImages/news/The_SunLogo.jpg&amp;imgrefurl=http://www.actimel.co.uk/About/ActimelInTheNews.aspx&amp;usg=__9wXtJor4n3URo4vmwj9JucAAuTA=&amp;h=409&amp;w=1209&amp;sz=56&amp;hl=en&amp;start=1&amp;tbnid=PqxXefJnORmjqM:&amp;tbnh=51&amp;tbnw=150&amp;prev=/images?q=the+sun+logo&amp;hl=en" TargetMode="External"/><Relationship Id="rId1" Type="http://schemas.openxmlformats.org/officeDocument/2006/relationships/slideLayout" Target="../slideLayouts/slideLayout2.xml"/><Relationship Id="rId6" Type="http://schemas.openxmlformats.org/officeDocument/2006/relationships/hyperlink" Target="http://images.google.com/imgres?imgurl=http://physweb.bgu.ac.il/GROUPS/AP/AP/sun.gif&amp;imgrefurl=http://physweb.bgu.ac.il/GROUPS/AP/&amp;usg=__Tye07wOVHgBZTCiTSsITmSkroEE=&amp;h=503&amp;w=504&amp;sz=121&amp;hl=en&amp;start=1&amp;tbnid=4sZZmpzcGyI9oM:&amp;tbnh=130&amp;tbnw=130&amp;prev=/images?q=the+sun&amp;hl=en&amp;client=pub-1621127805062193&amp;channel=2332216610&amp;oe=ISO-8859-1" TargetMode="External"/><Relationship Id="rId11" Type="http://schemas.openxmlformats.org/officeDocument/2006/relationships/image" Target="../media/image15.png"/><Relationship Id="rId5" Type="http://schemas.openxmlformats.org/officeDocument/2006/relationships/image" Target="../media/image12.jpeg"/><Relationship Id="rId10" Type="http://schemas.openxmlformats.org/officeDocument/2006/relationships/hyperlink" Target="http://en.wikipedia.org/wiki/File:Sun_Life.png" TargetMode="External"/><Relationship Id="rId4" Type="http://schemas.openxmlformats.org/officeDocument/2006/relationships/hyperlink" Target="http://www.google.com.au/imgres?imgurl=http://www.drawbooks.com/123_draw_series/71-images/20_06.gif&amp;imgrefurl=http://www.drawbooks.com/123_draw_series/71lessons.htm&amp;usg=__g3wYuA5wF7XO2qpQcBoZZZh6cgg=&amp;h=274&amp;w=215&amp;sz=13&amp;hl=en&amp;start=1&amp;tbnid=RG6jJl-Z3-BmMM:&amp;tbnh=113&amp;tbnw=89&amp;prev=/images?q=cartoon+aliens&amp;hl=en" TargetMode="External"/><Relationship Id="rId9"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au/imgres?imgurl=http://www.drawbooks.com/123_draw_series/71-images/20_06.gif&amp;imgrefurl=http://www.drawbooks.com/123_draw_series/71lessons.htm&amp;usg=__g3wYuA5wF7XO2qpQcBoZZZh6cgg=&amp;h=274&amp;w=215&amp;sz=13&amp;hl=en&amp;start=1&amp;tbnid=RG6jJl-Z3-BmMM:&amp;tbnh=113&amp;tbnw=89&amp;prev=/images?q=cartoon+aliens&amp;hl=en" TargetMode="Externa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www.google.com.au/imgres?imgurl=http://www.all-creatures.org/hope/img/earth-light.jpg&amp;imgrefurl=http://www.all-creatures.org/hope/&amp;h=352&amp;w=350&amp;sz=12&amp;tbnid=KDFhBr91M-jEqM:&amp;tbnh=120&amp;tbnw=119&amp;prev=/images?q=earth&amp;usg=___mx3qONKj_6PmQ7MnPxzmiM2o2c=&amp;ei=oPNvSp3BLJKQsgPZ76TUCA&amp;sa=X&amp;oi=image_result&amp;resnum=1&amp;ct=image" TargetMode="Externa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2.jpeg"/><Relationship Id="rId7" Type="http://schemas.openxmlformats.org/officeDocument/2006/relationships/image" Target="../media/image19.jpeg"/><Relationship Id="rId2" Type="http://schemas.openxmlformats.org/officeDocument/2006/relationships/hyperlink" Target="http://www.google.com.au/imgres?imgurl=http://www.drawbooks.com/123_draw_series/71-images/20_06.gif&amp;imgrefurl=http://www.drawbooks.com/123_draw_series/71lessons.htm&amp;usg=__g3wYuA5wF7XO2qpQcBoZZZh6cgg=&amp;h=274&amp;w=215&amp;sz=13&amp;hl=en&amp;start=1&amp;tbnid=RG6jJl-Z3-BmMM:&amp;tbnh=113&amp;tbnw=89&amp;prev=/images?q=cartoon+aliens&amp;hl=en" TargetMode="External"/><Relationship Id="rId1" Type="http://schemas.openxmlformats.org/officeDocument/2006/relationships/slideLayout" Target="../slideLayouts/slideLayout2.xml"/><Relationship Id="rId6" Type="http://schemas.openxmlformats.org/officeDocument/2006/relationships/hyperlink" Target="http://www.universetoday.com/wp-content/uploads/2008/05/venus-real.jpg" TargetMode="External"/><Relationship Id="rId5" Type="http://schemas.openxmlformats.org/officeDocument/2006/relationships/image" Target="../media/image18.jpeg"/><Relationship Id="rId4" Type="http://schemas.openxmlformats.org/officeDocument/2006/relationships/hyperlink" Target="http://www.google.com.au/imgres?imgurl=http://www.hiwattpr.com/venus_logo_holdingpage.gif&amp;imgrefurl=http://www.hiwattpr.com/&amp;usg=__ooWnFTHnqy3djCnID6xl-kMaLhc=&amp;h=300&amp;w=283&amp;sz=14&amp;hl=en&amp;start=2&amp;tbnid=BOCt9ovj9JPXZM:&amp;tbnh=116&amp;tbnw=109&amp;prev=/images?q=venus+logo&amp;hl=en"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2.jpeg"/><Relationship Id="rId7" Type="http://schemas.openxmlformats.org/officeDocument/2006/relationships/hyperlink" Target="http://www.google.com.au/imgres?imgurl=http://www.hoax-slayer.com/images/mars.jpg&amp;imgrefurl=http://www.hoax-slayer.com/mars-earth-close.html&amp;h=437&amp;w=436&amp;sz=10&amp;tbnid=Qv5xOpRkAMemZM:&amp;tbnh=126&amp;tbnw=126&amp;prev=/images?q=mars&amp;hl=en&amp;usg=__bWADKQ0pH6E-Gf38Y9o4i8QdDrE=&amp;ei=hnhySon0D82IkAWAqeyQDA&amp;sa=X&amp;oi=image_result&amp;resnum=4&amp;ct=image" TargetMode="External"/><Relationship Id="rId2" Type="http://schemas.openxmlformats.org/officeDocument/2006/relationships/hyperlink" Target="http://www.google.com.au/imgres?imgurl=http://www.drawbooks.com/123_draw_series/71-images/20_06.gif&amp;imgrefurl=http://www.drawbooks.com/123_draw_series/71lessons.htm&amp;usg=__g3wYuA5wF7XO2qpQcBoZZZh6cgg=&amp;h=274&amp;w=215&amp;sz=13&amp;hl=en&amp;start=1&amp;tbnid=RG6jJl-Z3-BmMM:&amp;tbnh=113&amp;tbnw=89&amp;prev=/images?q=cartoon+aliens&amp;hl=en" TargetMode="External"/><Relationship Id="rId1" Type="http://schemas.openxmlformats.org/officeDocument/2006/relationships/slideLayout" Target="../slideLayouts/slideLayout2.xml"/><Relationship Id="rId6" Type="http://schemas.openxmlformats.org/officeDocument/2006/relationships/image" Target="../media/image22.gif"/><Relationship Id="rId5" Type="http://schemas.openxmlformats.org/officeDocument/2006/relationships/image" Target="../media/image21.jpeg"/><Relationship Id="rId10" Type="http://schemas.openxmlformats.org/officeDocument/2006/relationships/image" Target="../media/image24.jpeg"/><Relationship Id="rId4" Type="http://schemas.openxmlformats.org/officeDocument/2006/relationships/hyperlink" Target="http://www.google.com.au/imgres?imgurl=http://www.asecondopinion.com.au/images/logos/Mars%20Logo.jpg&amp;imgrefurl=http://www.asecondopinion.com.au/credentials.php&amp;usg=__ZqxpTJei2s3TUEDUt_ltbJkcnWo=&amp;h=286&amp;w=709&amp;sz=33&amp;hl=en&amp;start=1&amp;tbnid=6TXm32jg9QWTDM:&amp;tbnh=56&amp;tbnw=140&amp;prev=/images?q=mars+logo&amp;hl=en" TargetMode="External"/><Relationship Id="rId9" Type="http://schemas.openxmlformats.org/officeDocument/2006/relationships/hyperlink" Target="http://www.google.com.au/imgres?imgurl=http://chapters.marssociety.org/canada/marssociety.ca/images/MERrovers.jpg&amp;imgrefurl=http://chapters.marssociety.org/canada/MEP2005/&amp;h=320&amp;w=400&amp;sz=54&amp;tbnid=3E_7-s8kz8QmVM:&amp;tbnh=99&amp;tbnw=124&amp;prev=/images?q=mars&amp;hl=en&amp;usg=__EoqcHxS1dFMT5yxrhQspsI2INLo=&amp;ei=hnhySon0D82IkAWAqeyQDA&amp;sa=X&amp;oi=image_result&amp;resnum=5&amp;ct=imag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au/imgres?imgurl=http://www.drawbooks.com/123_draw_series/71-images/20_06.gif&amp;imgrefurl=http://www.drawbooks.com/123_draw_series/71lessons.htm&amp;usg=__g3wYuA5wF7XO2qpQcBoZZZh6cgg=&amp;h=274&amp;w=215&amp;sz=13&amp;hl=en&amp;start=1&amp;tbnid=RG6jJl-Z3-BmMM:&amp;tbnh=113&amp;tbnw=89&amp;prev=/images?q=cartoon+aliens&amp;hl=en" TargetMode="Externa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hyperlink" Target="http://www.google.com.au/imgres?imgurl=http://www.double-s.ca/images/mercury_logo-1.jpg&amp;imgrefurl=http://www.double-s.ca/product2.html&amp;usg=__DN231hVdaYREeV-lm9GYJXyiyWo=&amp;h=268&amp;w=1082&amp;sz=38&amp;hl=en&amp;start=9&amp;tbnid=z0xlCE5vgUdkbM:&amp;tbnh=37&amp;tbnw=150&amp;prev=/images?q=mercury+logo&amp;hl=en&amp;sa=X"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12.jpeg"/><Relationship Id="rId7" Type="http://schemas.openxmlformats.org/officeDocument/2006/relationships/image" Target="../media/image28.jpeg"/><Relationship Id="rId2" Type="http://schemas.openxmlformats.org/officeDocument/2006/relationships/hyperlink" Target="http://www.google.com.au/imgres?imgurl=http://www.drawbooks.com/123_draw_series/71-images/20_06.gif&amp;imgrefurl=http://www.drawbooks.com/123_draw_series/71lessons.htm&amp;usg=__g3wYuA5wF7XO2qpQcBoZZZh6cgg=&amp;h=274&amp;w=215&amp;sz=13&amp;hl=en&amp;start=1&amp;tbnid=RG6jJl-Z3-BmMM:&amp;tbnh=113&amp;tbnw=89&amp;prev=/images?q=cartoon+aliens&amp;hl=en" TargetMode="External"/><Relationship Id="rId1" Type="http://schemas.openxmlformats.org/officeDocument/2006/relationships/slideLayout" Target="../slideLayouts/slideLayout2.xml"/><Relationship Id="rId6" Type="http://schemas.openxmlformats.org/officeDocument/2006/relationships/hyperlink" Target="http://www.google.com.au/imgres?imgurl=http://www.ioncmaste.ca/homepage/resources/web_resources/CSA_Astro/files/content/images/unit4/jupiter.jpg&amp;imgrefurl=http://www.ioncmaste.ca/homepage/resources/web_resources/CSA_Astro/files/content/html/unit4/weight_planets.html&amp;h=858&amp;w=758&amp;sz=59&amp;tbnid=viGnDqCT36tnFM:&amp;tbnh=145&amp;tbnw=128&amp;prev=/images?q=jupiter+pictures&amp;hl=en&amp;usg=__BQBH0_JqOK0PdqtDa3n3i6_ozbQ=&amp;ei=HXpySqODKYLpkAXC4JGcAw&amp;sa=X&amp;oi=image_result&amp;resnum=3&amp;ct=image" TargetMode="External"/><Relationship Id="rId5" Type="http://schemas.openxmlformats.org/officeDocument/2006/relationships/image" Target="../media/image27.jpeg"/><Relationship Id="rId4" Type="http://schemas.openxmlformats.org/officeDocument/2006/relationships/hyperlink" Target="http://www.google.com.au/imgres?imgurl=http://www.brandsoftheworld.com/brands/0004/2439/brand.gif&amp;imgrefurl=http://www.brandsoftheworld.com/catalogue/J/42439.html&amp;usg=__LBnrZJB-T709niVwvLTirf9dDO0=&amp;h=200&amp;w=200&amp;sz=2&amp;hl=en&amp;start=7&amp;tbnid=OzFUpE7XEwAzQM:&amp;tbnh=104&amp;tbnw=104&amp;prev=/images?q=jupiter+logo&amp;hl=en"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12.jpeg"/><Relationship Id="rId7" Type="http://schemas.openxmlformats.org/officeDocument/2006/relationships/hyperlink" Target="http://www.google.com.au/imgres?imgurl=http://www.geocities.com/ResearchTriangle/Thinktank/1050/URANUS.JPG&amp;imgrefurl=http://www.geocities.com/ResearchTriangle/Thinktank/1050/uranus.htm&amp;usg=__wDeylyfluNuoapgwS4cgOrfmMEs=&amp;h=441&amp;w=437&amp;sz=20&amp;hl=en&amp;start=9&amp;tbnid=bJvJ6oUqNZgUwM:&amp;tbnh=127&amp;tbnw=126&amp;prev=/images?q=uranus&amp;hl=en&amp;sa=G" TargetMode="External"/><Relationship Id="rId2" Type="http://schemas.openxmlformats.org/officeDocument/2006/relationships/hyperlink" Target="http://www.google.com.au/imgres?imgurl=http://www.drawbooks.com/123_draw_series/71-images/20_06.gif&amp;imgrefurl=http://www.drawbooks.com/123_draw_series/71lessons.htm&amp;usg=__g3wYuA5wF7XO2qpQcBoZZZh6cgg=&amp;h=274&amp;w=215&amp;sz=13&amp;hl=en&amp;start=1&amp;tbnid=RG6jJl-Z3-BmMM:&amp;tbnh=113&amp;tbnw=89&amp;prev=/images?q=cartoon+aliens&amp;hl=en" TargetMode="Externa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www.google.com.au/imgres?imgurl=http://starryskies.com/solar_system/uranus/uranus1.jpg&amp;imgrefurl=http://starryskies.com/solar_system/uranus/uranus.html&amp;h=338&amp;w=338&amp;sz=8&amp;tbnid=BkQQmaOcgyo3aM:&amp;tbnh=119&amp;tbnw=119&amp;prev=/images?q=uranus&amp;hl=en&amp;usg=__EHBiuoxsb8TVo7w0GYVCCTfBQdw=&amp;ei=snpySrrBOcuXkQXVvZiVDA&amp;sa=X&amp;oi=image_result&amp;resnum=2&amp;ct=image" TargetMode="External"/><Relationship Id="rId4" Type="http://schemas.openxmlformats.org/officeDocument/2006/relationships/image" Target="../media/image30.jpeg"/></Relationships>
</file>

<file path=ppt/slides/_rels/slide9.xml.rels><?xml version="1.0" encoding="UTF-8" standalone="yes"?>
<Relationships xmlns="http://schemas.openxmlformats.org/package/2006/relationships"><Relationship Id="rId8" Type="http://schemas.openxmlformats.org/officeDocument/2006/relationships/hyperlink" Target="http://www.google.com.au/imgres?imgurl=http://zebu.uoregon.edu/~soper/ImNeptune/neptunes.gif&amp;imgrefurl=http://zebu.uoregon.edu/~soper/Jovian/neptune.html&amp;h=774&amp;w=774&amp;sz=292&amp;tbnid=Daw1b2Ph6ZOzsM:&amp;tbnh=142&amp;tbnw=142&amp;prev=/images%3Fq%3Dneptune&amp;hl=en&amp;usg=__tnB8YiPKBHpwT8X9U95RojilEb4=&amp;ei=2St2SvWsHtWSkQW3tImVDA&amp;sa=X&amp;oi=image_result&amp;resnum=5&amp;ct=image" TargetMode="External"/><Relationship Id="rId3" Type="http://schemas.openxmlformats.org/officeDocument/2006/relationships/image" Target="../media/image12.jpeg"/><Relationship Id="rId7" Type="http://schemas.openxmlformats.org/officeDocument/2006/relationships/hyperlink" Target="http://en.wikipedia.org/wiki/Empirical_observation" TargetMode="External"/><Relationship Id="rId2" Type="http://schemas.openxmlformats.org/officeDocument/2006/relationships/hyperlink" Target="http://www.google.com.au/imgres?imgurl=http://www.drawbooks.com/123_draw_series/71-images/20_06.gif&amp;imgrefurl=http://www.drawbooks.com/123_draw_series/71lessons.htm&amp;usg=__g3wYuA5wF7XO2qpQcBoZZZh6cgg=&amp;h=274&amp;w=215&amp;sz=13&amp;hl=en&amp;start=1&amp;tbnid=RG6jJl-Z3-BmMM:&amp;tbnh=113&amp;tbnw=89&amp;prev=/images?q=cartoon+aliens&amp;hl=en" TargetMode="External"/><Relationship Id="rId1" Type="http://schemas.openxmlformats.org/officeDocument/2006/relationships/slideLayout" Target="../slideLayouts/slideLayout2.xml"/><Relationship Id="rId6" Type="http://schemas.openxmlformats.org/officeDocument/2006/relationships/hyperlink" Target="#cite_note-Hamilton-0"/><Relationship Id="rId5" Type="http://schemas.openxmlformats.org/officeDocument/2006/relationships/image" Target="../media/image32.jpeg"/><Relationship Id="rId4" Type="http://schemas.openxmlformats.org/officeDocument/2006/relationships/hyperlink" Target="http://www.google.com.au/imgres?imgurl=http://data.quenta.org/neptune-logo-planet.jpg&amp;imgrefurl=http://blog.quenta.org/2006/05/neptune.html&amp;usg=__9zjqGBWrZbbUmPKvb6MuQrxKQfw=&amp;h=400&amp;w=350&amp;sz=20&amp;hl=en&amp;start=1&amp;tbnid=2ztOpmqlELTujM:&amp;tbnh=124&amp;tbnw=109&amp;prev=/images?q=neptune+logo&amp;hl=en" TargetMode="External"/><Relationship Id="rId9"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28860" y="3143248"/>
            <a:ext cx="6172200" cy="1894362"/>
          </a:xfrm>
        </p:spPr>
        <p:txBody>
          <a:bodyPr/>
          <a:lstStyle/>
          <a:p>
            <a:r>
              <a:rPr lang="en-AU" dirty="0" smtClean="0"/>
              <a:t>Our Solar System</a:t>
            </a:r>
            <a:endParaRPr lang="en-US" dirty="0"/>
          </a:p>
        </p:txBody>
      </p:sp>
      <p:sp>
        <p:nvSpPr>
          <p:cNvPr id="3" name="Subtitle 2"/>
          <p:cNvSpPr>
            <a:spLocks noGrp="1"/>
          </p:cNvSpPr>
          <p:nvPr>
            <p:ph type="subTitle" idx="1"/>
          </p:nvPr>
        </p:nvSpPr>
        <p:spPr/>
        <p:txBody>
          <a:bodyPr/>
          <a:lstStyle/>
          <a:p>
            <a:endParaRPr lang="en-AU" dirty="0" smtClean="0"/>
          </a:p>
          <a:p>
            <a:r>
              <a:rPr lang="en-AU" dirty="0" smtClean="0"/>
              <a:t>By Chloe Beard</a:t>
            </a:r>
            <a:endParaRPr lang="en-US" dirty="0"/>
          </a:p>
        </p:txBody>
      </p:sp>
      <p:pic>
        <p:nvPicPr>
          <p:cNvPr id="58378" name="Picture 10" descr="http://physweb.bgu.ac.il/GROUPS/AP/AP/sun.gif"/>
          <p:cNvPicPr>
            <a:picLocks noChangeAspect="1" noChangeArrowheads="1"/>
          </p:cNvPicPr>
          <p:nvPr/>
        </p:nvPicPr>
        <p:blipFill>
          <a:blip r:embed="rId2"/>
          <a:srcRect/>
          <a:stretch>
            <a:fillRect/>
          </a:stretch>
        </p:blipFill>
        <p:spPr bwMode="auto">
          <a:xfrm>
            <a:off x="357158" y="214290"/>
            <a:ext cx="1288440" cy="1214446"/>
          </a:xfrm>
          <a:prstGeom prst="rect">
            <a:avLst/>
          </a:prstGeom>
          <a:noFill/>
        </p:spPr>
      </p:pic>
      <p:pic>
        <p:nvPicPr>
          <p:cNvPr id="58380" name="Picture 12" descr="http://tbn0.google.com/images?q=tbn:BkQQmaOcgyo3aM:http://starryskies.com/solar_system/uranus/uranus1.jpg">
            <a:hlinkClick r:id="rId3"/>
          </p:cNvPr>
          <p:cNvPicPr>
            <a:picLocks noChangeAspect="1" noChangeArrowheads="1"/>
          </p:cNvPicPr>
          <p:nvPr/>
        </p:nvPicPr>
        <p:blipFill>
          <a:blip r:embed="rId4"/>
          <a:srcRect/>
          <a:stretch>
            <a:fillRect/>
          </a:stretch>
        </p:blipFill>
        <p:spPr bwMode="auto">
          <a:xfrm>
            <a:off x="2143108" y="214290"/>
            <a:ext cx="1285884" cy="1204914"/>
          </a:xfrm>
          <a:prstGeom prst="rect">
            <a:avLst/>
          </a:prstGeom>
          <a:noFill/>
        </p:spPr>
      </p:pic>
      <p:pic>
        <p:nvPicPr>
          <p:cNvPr id="58382" name="Picture 14" descr="http://tbn3.google.com/images?q=tbn:2vHbolAIr7D_6M:http://www.spacetoday.org/images/SolSys/Earth/EarthBlueMarbleWestTerra.jpg">
            <a:hlinkClick r:id="rId5"/>
          </p:cNvPr>
          <p:cNvPicPr>
            <a:picLocks noChangeAspect="1" noChangeArrowheads="1"/>
          </p:cNvPicPr>
          <p:nvPr/>
        </p:nvPicPr>
        <p:blipFill>
          <a:blip r:embed="rId6"/>
          <a:srcRect/>
          <a:stretch>
            <a:fillRect/>
          </a:stretch>
        </p:blipFill>
        <p:spPr bwMode="auto">
          <a:xfrm>
            <a:off x="3929058" y="214290"/>
            <a:ext cx="1214446" cy="1214446"/>
          </a:xfrm>
          <a:prstGeom prst="rect">
            <a:avLst/>
          </a:prstGeom>
          <a:noFill/>
        </p:spPr>
      </p:pic>
      <p:pic>
        <p:nvPicPr>
          <p:cNvPr id="58384" name="Picture 16" descr="http://tbn2.google.com/images?q=tbn:T9eWB6mg4eiQmM:http://vortex.accuweather.com/adc2004/pub/includes/columns/travel/2009/neptune_voy2.jpg">
            <a:hlinkClick r:id="rId7"/>
          </p:cNvPr>
          <p:cNvPicPr>
            <a:picLocks noChangeAspect="1" noChangeArrowheads="1"/>
          </p:cNvPicPr>
          <p:nvPr/>
        </p:nvPicPr>
        <p:blipFill>
          <a:blip r:embed="rId8"/>
          <a:srcRect/>
          <a:stretch>
            <a:fillRect/>
          </a:stretch>
        </p:blipFill>
        <p:spPr bwMode="auto">
          <a:xfrm>
            <a:off x="5643570" y="214290"/>
            <a:ext cx="1276350" cy="1214446"/>
          </a:xfrm>
          <a:prstGeom prst="rect">
            <a:avLst/>
          </a:prstGeom>
          <a:noFill/>
        </p:spPr>
      </p:pic>
      <p:pic>
        <p:nvPicPr>
          <p:cNvPr id="58386" name="Picture 18" descr="http://tbn2.google.com/images?q=tbn:7WgOYgyeOn3U6M:http://www.space4schools.co.uk/pages/lunar/moon.jpg">
            <a:hlinkClick r:id="rId9"/>
          </p:cNvPr>
          <p:cNvPicPr>
            <a:picLocks noChangeAspect="1" noChangeArrowheads="1"/>
          </p:cNvPicPr>
          <p:nvPr/>
        </p:nvPicPr>
        <p:blipFill>
          <a:blip r:embed="rId10"/>
          <a:srcRect/>
          <a:stretch>
            <a:fillRect/>
          </a:stretch>
        </p:blipFill>
        <p:spPr bwMode="auto">
          <a:xfrm>
            <a:off x="7358082" y="214290"/>
            <a:ext cx="1285884" cy="1214446"/>
          </a:xfrm>
          <a:prstGeom prst="rect">
            <a:avLst/>
          </a:prstGeom>
          <a:noFill/>
        </p:spPr>
      </p:pic>
      <p:pic>
        <p:nvPicPr>
          <p:cNvPr id="58388" name="Picture 20" descr="http://tbn0.google.com/images?q=tbn:vooYPtiMOJ5HpM:http://www.childrensmuseum.org/cosmicquest/fieldguide/images/jupiter_b.jpg">
            <a:hlinkClick r:id="rId11"/>
          </p:cNvPr>
          <p:cNvPicPr>
            <a:picLocks noChangeAspect="1" noChangeArrowheads="1"/>
          </p:cNvPicPr>
          <p:nvPr/>
        </p:nvPicPr>
        <p:blipFill>
          <a:blip r:embed="rId12"/>
          <a:srcRect/>
          <a:stretch>
            <a:fillRect/>
          </a:stretch>
        </p:blipFill>
        <p:spPr bwMode="auto">
          <a:xfrm>
            <a:off x="7358082" y="1500174"/>
            <a:ext cx="1285884" cy="1214446"/>
          </a:xfrm>
          <a:prstGeom prst="rect">
            <a:avLst/>
          </a:prstGeom>
          <a:noFill/>
        </p:spPr>
      </p:pic>
      <p:pic>
        <p:nvPicPr>
          <p:cNvPr id="58390" name="Picture 22" descr="http://tbn2.google.com/images?q=tbn:mshiO_dkAEIO1M:http://startswithabang.com/wp-content/uploads/2008/10/mercury.jpg">
            <a:hlinkClick r:id="rId13"/>
          </p:cNvPr>
          <p:cNvPicPr>
            <a:picLocks noChangeAspect="1" noChangeArrowheads="1"/>
          </p:cNvPicPr>
          <p:nvPr/>
        </p:nvPicPr>
        <p:blipFill>
          <a:blip r:embed="rId14"/>
          <a:srcRect/>
          <a:stretch>
            <a:fillRect/>
          </a:stretch>
        </p:blipFill>
        <p:spPr bwMode="auto">
          <a:xfrm>
            <a:off x="7358082" y="2786058"/>
            <a:ext cx="1285884" cy="1214446"/>
          </a:xfrm>
          <a:prstGeom prst="rect">
            <a:avLst/>
          </a:prstGeom>
          <a:noFill/>
        </p:spPr>
      </p:pic>
      <p:pic>
        <p:nvPicPr>
          <p:cNvPr id="58392" name="Picture 24" descr="http://tbn2.google.com/images?q=tbn:oukuIMpHedk-VM:http://nai.arc.nasa.gov/seminars/134_Bandfield/mars.jpg">
            <a:hlinkClick r:id="rId15"/>
          </p:cNvPr>
          <p:cNvPicPr>
            <a:picLocks noChangeAspect="1" noChangeArrowheads="1"/>
          </p:cNvPicPr>
          <p:nvPr/>
        </p:nvPicPr>
        <p:blipFill>
          <a:blip r:embed="rId16"/>
          <a:srcRect/>
          <a:stretch>
            <a:fillRect/>
          </a:stretch>
        </p:blipFill>
        <p:spPr bwMode="auto">
          <a:xfrm>
            <a:off x="7358082" y="5357826"/>
            <a:ext cx="1285884" cy="1285884"/>
          </a:xfrm>
          <a:prstGeom prst="rect">
            <a:avLst/>
          </a:prstGeom>
          <a:noFill/>
        </p:spPr>
      </p:pic>
      <p:pic>
        <p:nvPicPr>
          <p:cNvPr id="58394" name="Picture 26" descr="http://tbn1.google.com/images?q=tbn:79ONMUnwN4UdlM:http://martianchronicles.files.wordpress.com/2008/12/venus_magellan.jpg">
            <a:hlinkClick r:id="rId17"/>
          </p:cNvPr>
          <p:cNvPicPr>
            <a:picLocks noChangeAspect="1" noChangeArrowheads="1"/>
          </p:cNvPicPr>
          <p:nvPr/>
        </p:nvPicPr>
        <p:blipFill>
          <a:blip r:embed="rId18"/>
          <a:srcRect/>
          <a:stretch>
            <a:fillRect/>
          </a:stretch>
        </p:blipFill>
        <p:spPr bwMode="auto">
          <a:xfrm>
            <a:off x="7358082" y="4071942"/>
            <a:ext cx="1285884" cy="121444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t>
            </a:r>
            <a:endParaRPr lang="en-US" dirty="0"/>
          </a:p>
        </p:txBody>
      </p:sp>
      <p:sp>
        <p:nvSpPr>
          <p:cNvPr id="3" name="Content Placeholder 2"/>
          <p:cNvSpPr>
            <a:spLocks noGrp="1"/>
          </p:cNvSpPr>
          <p:nvPr>
            <p:ph sz="quarter" idx="1"/>
          </p:nvPr>
        </p:nvSpPr>
        <p:spPr/>
        <p:txBody>
          <a:bodyPr/>
          <a:lstStyle/>
          <a:p>
            <a:pPr>
              <a:buNone/>
            </a:pPr>
            <a:r>
              <a:rPr lang="en-AU" dirty="0" smtClean="0"/>
              <a:t>  </a:t>
            </a:r>
            <a:endParaRPr lang="en-US" dirty="0"/>
          </a:p>
        </p:txBody>
      </p:sp>
      <p:pic>
        <p:nvPicPr>
          <p:cNvPr id="48130" name="Picture 2" descr="http://tbn3.google.com/images?q=tbn:RG6jJl-Z3-BmMM:http://www.drawbooks.com/123_draw_series/71-images/20_06.gif">
            <a:hlinkClick r:id="rId2"/>
          </p:cNvPr>
          <p:cNvPicPr>
            <a:picLocks noChangeAspect="1" noChangeArrowheads="1"/>
          </p:cNvPicPr>
          <p:nvPr/>
        </p:nvPicPr>
        <p:blipFill>
          <a:blip r:embed="rId3"/>
          <a:srcRect/>
          <a:stretch>
            <a:fillRect/>
          </a:stretch>
        </p:blipFill>
        <p:spPr bwMode="auto">
          <a:xfrm>
            <a:off x="8001024" y="4786322"/>
            <a:ext cx="847725" cy="1076326"/>
          </a:xfrm>
          <a:prstGeom prst="rect">
            <a:avLst/>
          </a:prstGeom>
          <a:noFill/>
        </p:spPr>
      </p:pic>
      <p:pic>
        <p:nvPicPr>
          <p:cNvPr id="48132" name="Picture 4" descr="http://tbn2.google.com/images?q=tbn:z0fKu20j3ay0cM:http://cutmesomeflack.files.wordpress.com/2009/05/saturn_logo.jpg">
            <a:hlinkClick r:id="rId4"/>
          </p:cNvPr>
          <p:cNvPicPr>
            <a:picLocks noChangeAspect="1" noChangeArrowheads="1"/>
          </p:cNvPicPr>
          <p:nvPr/>
        </p:nvPicPr>
        <p:blipFill>
          <a:blip r:embed="rId5"/>
          <a:srcRect/>
          <a:stretch>
            <a:fillRect/>
          </a:stretch>
        </p:blipFill>
        <p:spPr bwMode="auto">
          <a:xfrm>
            <a:off x="1643042" y="214290"/>
            <a:ext cx="1847856" cy="1847858"/>
          </a:xfrm>
          <a:prstGeom prst="rect">
            <a:avLst/>
          </a:prstGeom>
          <a:noFill/>
        </p:spPr>
      </p:pic>
      <p:sp>
        <p:nvSpPr>
          <p:cNvPr id="6" name="Rectangle 5"/>
          <p:cNvSpPr/>
          <p:nvPr/>
        </p:nvSpPr>
        <p:spPr>
          <a:xfrm>
            <a:off x="428596" y="1928802"/>
            <a:ext cx="7891385" cy="4801314"/>
          </a:xfrm>
          <a:prstGeom prst="rect">
            <a:avLst/>
          </a:prstGeom>
        </p:spPr>
        <p:txBody>
          <a:bodyPr wrap="square">
            <a:spAutoFit/>
          </a:bodyPr>
          <a:lstStyle/>
          <a:p>
            <a:r>
              <a:rPr lang="en-AU" dirty="0" smtClean="0">
                <a:latin typeface="Century Gothic" pitchFamily="34" charset="0"/>
              </a:rPr>
              <a:t>Weight: The mass</a:t>
            </a:r>
            <a:r>
              <a:rPr lang="en-AU" dirty="0" smtClean="0">
                <a:latin typeface="Century Gothic" pitchFamily="34" charset="0"/>
              </a:rPr>
              <a:t>: 5.6846×1026 KG 95.152 </a:t>
            </a:r>
            <a:r>
              <a:rPr lang="en-AU" dirty="0" smtClean="0">
                <a:latin typeface="Century Gothic" pitchFamily="34" charset="0"/>
              </a:rPr>
              <a:t>Earths</a:t>
            </a:r>
          </a:p>
          <a:p>
            <a:endParaRPr lang="en-AU" dirty="0" smtClean="0">
              <a:latin typeface="Century Gothic" pitchFamily="34" charset="0"/>
            </a:endParaRPr>
          </a:p>
          <a:p>
            <a:r>
              <a:rPr lang="en-AU" dirty="0" smtClean="0">
                <a:latin typeface="Century Gothic" pitchFamily="34" charset="0"/>
              </a:rPr>
              <a:t>Facts:</a:t>
            </a:r>
          </a:p>
          <a:p>
            <a:r>
              <a:rPr lang="en-AU" i="1" dirty="0" smtClean="0">
                <a:latin typeface="Century Gothic" pitchFamily="34" charset="0"/>
              </a:rPr>
              <a:t>Saturn</a:t>
            </a:r>
            <a:r>
              <a:rPr lang="en-AU" dirty="0" smtClean="0">
                <a:latin typeface="Century Gothic" pitchFamily="34" charset="0"/>
              </a:rPr>
              <a:t> is the sixth planet from the Sun and the second largest planet in the Solar System, after Jupiter. </a:t>
            </a:r>
            <a:r>
              <a:rPr lang="en-AU" i="1" dirty="0" smtClean="0">
                <a:latin typeface="Century Gothic" pitchFamily="34" charset="0"/>
              </a:rPr>
              <a:t>Saturn</a:t>
            </a:r>
            <a:r>
              <a:rPr lang="en-AU" dirty="0" smtClean="0">
                <a:latin typeface="Century Gothic" pitchFamily="34" charset="0"/>
              </a:rPr>
              <a:t>, along with Jupiter, Uranus and Neptune</a:t>
            </a:r>
            <a:r>
              <a:rPr lang="en-AU" b="1" dirty="0" smtClean="0">
                <a:latin typeface="Century Gothic" pitchFamily="34" charset="0"/>
              </a:rPr>
              <a:t> .</a:t>
            </a:r>
          </a:p>
          <a:p>
            <a:r>
              <a:rPr lang="en-AU" dirty="0" smtClean="0">
                <a:latin typeface="Century Gothic" pitchFamily="34" charset="0"/>
              </a:rPr>
              <a:t>The planet Saturn is composed of </a:t>
            </a:r>
            <a:r>
              <a:rPr lang="en-AU" dirty="0" smtClean="0">
                <a:latin typeface="Century Gothic" pitchFamily="34" charset="0"/>
              </a:rPr>
              <a:t>hydrogen, </a:t>
            </a:r>
            <a:r>
              <a:rPr lang="en-AU" dirty="0" smtClean="0">
                <a:latin typeface="Century Gothic" pitchFamily="34" charset="0"/>
              </a:rPr>
              <a:t>with small proportions of </a:t>
            </a:r>
            <a:r>
              <a:rPr lang="en-AU" dirty="0" smtClean="0">
                <a:latin typeface="Century Gothic" pitchFamily="34" charset="0"/>
              </a:rPr>
              <a:t>helium and </a:t>
            </a:r>
            <a:r>
              <a:rPr lang="en-AU" dirty="0" smtClean="0">
                <a:latin typeface="Century Gothic" pitchFamily="34" charset="0"/>
              </a:rPr>
              <a:t>trace </a:t>
            </a:r>
            <a:r>
              <a:rPr lang="en-AU" dirty="0" smtClean="0">
                <a:latin typeface="Century Gothic" pitchFamily="34" charset="0"/>
              </a:rPr>
              <a:t>elements. The </a:t>
            </a:r>
            <a:r>
              <a:rPr lang="en-AU" dirty="0" smtClean="0">
                <a:latin typeface="Century Gothic" pitchFamily="34" charset="0"/>
              </a:rPr>
              <a:t>interior consists of a small </a:t>
            </a:r>
            <a:r>
              <a:rPr lang="en-AU" dirty="0" smtClean="0">
                <a:latin typeface="Century Gothic" pitchFamily="34" charset="0"/>
              </a:rPr>
              <a:t>core </a:t>
            </a:r>
            <a:r>
              <a:rPr lang="en-AU" dirty="0" smtClean="0">
                <a:latin typeface="Century Gothic" pitchFamily="34" charset="0"/>
              </a:rPr>
              <a:t>of rock and ice, surrounded by a thick layer of </a:t>
            </a:r>
            <a:r>
              <a:rPr lang="en-AU" dirty="0" smtClean="0">
                <a:latin typeface="Century Gothic" pitchFamily="34" charset="0"/>
              </a:rPr>
              <a:t>metallic hydrogen </a:t>
            </a:r>
            <a:r>
              <a:rPr lang="en-AU" dirty="0" smtClean="0">
                <a:latin typeface="Century Gothic" pitchFamily="34" charset="0"/>
              </a:rPr>
              <a:t>and a gaseous outer layer. The outer </a:t>
            </a:r>
            <a:r>
              <a:rPr lang="en-AU" dirty="0" smtClean="0">
                <a:latin typeface="Century Gothic" pitchFamily="34" charset="0"/>
              </a:rPr>
              <a:t>atmosphere </a:t>
            </a:r>
            <a:r>
              <a:rPr lang="en-AU" dirty="0" smtClean="0">
                <a:latin typeface="Century Gothic" pitchFamily="34" charset="0"/>
              </a:rPr>
              <a:t>is generally bland in appearance, although long-lived features can appear. </a:t>
            </a:r>
            <a:r>
              <a:rPr lang="en-AU" dirty="0" smtClean="0">
                <a:latin typeface="Century Gothic" pitchFamily="34" charset="0"/>
              </a:rPr>
              <a:t>Wind speeds on </a:t>
            </a:r>
            <a:r>
              <a:rPr lang="en-AU" dirty="0" smtClean="0">
                <a:latin typeface="Century Gothic" pitchFamily="34" charset="0"/>
              </a:rPr>
              <a:t>Saturn can reach 1,800 km/h, significantly faster than </a:t>
            </a:r>
            <a:endParaRPr lang="en-AU" dirty="0" smtClean="0">
              <a:latin typeface="Century Gothic" pitchFamily="34" charset="0"/>
            </a:endParaRPr>
          </a:p>
          <a:p>
            <a:r>
              <a:rPr lang="en-AU" dirty="0" smtClean="0">
                <a:latin typeface="Century Gothic" pitchFamily="34" charset="0"/>
              </a:rPr>
              <a:t>those </a:t>
            </a:r>
            <a:r>
              <a:rPr lang="en-AU" dirty="0" smtClean="0">
                <a:latin typeface="Century Gothic" pitchFamily="34" charset="0"/>
              </a:rPr>
              <a:t>on Jupiter. Saturn has a planetary </a:t>
            </a:r>
            <a:r>
              <a:rPr lang="en-AU" smtClean="0">
                <a:latin typeface="Century Gothic" pitchFamily="34" charset="0"/>
              </a:rPr>
              <a:t>magnetic field </a:t>
            </a:r>
            <a:endParaRPr lang="en-AU" dirty="0" smtClean="0">
              <a:latin typeface="Century Gothic" pitchFamily="34" charset="0"/>
            </a:endParaRPr>
          </a:p>
          <a:p>
            <a:r>
              <a:rPr lang="en-AU" dirty="0" smtClean="0">
                <a:latin typeface="Century Gothic" pitchFamily="34" charset="0"/>
              </a:rPr>
              <a:t>intermediate </a:t>
            </a:r>
            <a:r>
              <a:rPr lang="en-AU" dirty="0" smtClean="0">
                <a:latin typeface="Century Gothic" pitchFamily="34" charset="0"/>
              </a:rPr>
              <a:t>in strength between that of Earth and the more powerful field around Jupiter.</a:t>
            </a:r>
          </a:p>
          <a:p>
            <a:endParaRPr lang="en-AU" b="1" dirty="0" smtClean="0">
              <a:latin typeface="Century Gothic" pitchFamily="34" charset="0"/>
            </a:endParaRPr>
          </a:p>
          <a:p>
            <a:endParaRPr lang="en-AU" b="1" dirty="0" smtClean="0">
              <a:latin typeface="Century Gothic" pitchFamily="34" charset="0"/>
            </a:endParaRPr>
          </a:p>
        </p:txBody>
      </p:sp>
      <p:pic>
        <p:nvPicPr>
          <p:cNvPr id="2050" name="Picture 2" descr="File:Saturn during Equinox.jpg">
            <a:hlinkClick r:id="rId6"/>
          </p:cNvPr>
          <p:cNvPicPr>
            <a:picLocks noChangeAspect="1" noChangeArrowheads="1"/>
          </p:cNvPicPr>
          <p:nvPr/>
        </p:nvPicPr>
        <p:blipFill>
          <a:blip r:embed="rId7"/>
          <a:srcRect/>
          <a:stretch>
            <a:fillRect/>
          </a:stretch>
        </p:blipFill>
        <p:spPr bwMode="auto">
          <a:xfrm>
            <a:off x="4214810" y="214290"/>
            <a:ext cx="3119406" cy="150901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t>
            </a:r>
            <a:endParaRPr lang="en-US" dirty="0"/>
          </a:p>
        </p:txBody>
      </p:sp>
      <p:sp>
        <p:nvSpPr>
          <p:cNvPr id="3" name="Content Placeholder 2"/>
          <p:cNvSpPr>
            <a:spLocks noGrp="1"/>
          </p:cNvSpPr>
          <p:nvPr>
            <p:ph sz="quarter" idx="1"/>
          </p:nvPr>
        </p:nvSpPr>
        <p:spPr/>
        <p:txBody>
          <a:bodyPr/>
          <a:lstStyle/>
          <a:p>
            <a:pPr>
              <a:buNone/>
            </a:pPr>
            <a:r>
              <a:rPr lang="en-AU" dirty="0" smtClean="0"/>
              <a:t>     </a:t>
            </a:r>
            <a:endParaRPr lang="en-US" dirty="0"/>
          </a:p>
        </p:txBody>
      </p:sp>
      <p:pic>
        <p:nvPicPr>
          <p:cNvPr id="47106" name="Picture 2" descr="http://tbn3.google.com/images?q=tbn:RG6jJl-Z3-BmMM:http://www.drawbooks.com/123_draw_series/71-images/20_06.gif">
            <a:hlinkClick r:id="rId2"/>
          </p:cNvPr>
          <p:cNvPicPr>
            <a:picLocks noChangeAspect="1" noChangeArrowheads="1"/>
          </p:cNvPicPr>
          <p:nvPr/>
        </p:nvPicPr>
        <p:blipFill>
          <a:blip r:embed="rId3"/>
          <a:srcRect/>
          <a:stretch>
            <a:fillRect/>
          </a:stretch>
        </p:blipFill>
        <p:spPr bwMode="auto">
          <a:xfrm>
            <a:off x="8001024" y="4786322"/>
            <a:ext cx="847725" cy="1076326"/>
          </a:xfrm>
          <a:prstGeom prst="rect">
            <a:avLst/>
          </a:prstGeom>
          <a:noFill/>
        </p:spPr>
      </p:pic>
      <p:pic>
        <p:nvPicPr>
          <p:cNvPr id="47112" name="Picture 8" descr="http://helensguidetothegalaxy.files.wordpress.com/2009/04/001-solar_system-my-fantasy.jpg"/>
          <p:cNvPicPr>
            <a:picLocks noChangeAspect="1" noChangeArrowheads="1"/>
          </p:cNvPicPr>
          <p:nvPr/>
        </p:nvPicPr>
        <p:blipFill>
          <a:blip r:embed="rId4"/>
          <a:srcRect/>
          <a:stretch>
            <a:fillRect/>
          </a:stretch>
        </p:blipFill>
        <p:spPr bwMode="auto">
          <a:xfrm>
            <a:off x="785786" y="928670"/>
            <a:ext cx="6667500" cy="4676775"/>
          </a:xfrm>
          <a:prstGeom prst="rect">
            <a:avLst/>
          </a:prstGeom>
          <a:noFill/>
        </p:spPr>
      </p:pic>
      <p:sp>
        <p:nvSpPr>
          <p:cNvPr id="8" name="Rectangle 7"/>
          <p:cNvSpPr/>
          <p:nvPr/>
        </p:nvSpPr>
        <p:spPr>
          <a:xfrm>
            <a:off x="1716090" y="2967335"/>
            <a:ext cx="4089581" cy="923330"/>
          </a:xfrm>
          <a:prstGeom prst="rect">
            <a:avLst/>
          </a:prstGeom>
          <a:noFill/>
        </p:spPr>
        <p:txBody>
          <a:bodyPr wrap="non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THE END</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t>
            </a:r>
            <a:endParaRPr lang="en-US" dirty="0"/>
          </a:p>
        </p:txBody>
      </p:sp>
      <p:sp>
        <p:nvSpPr>
          <p:cNvPr id="3" name="Content Placeholder 2"/>
          <p:cNvSpPr>
            <a:spLocks noGrp="1"/>
          </p:cNvSpPr>
          <p:nvPr>
            <p:ph sz="quarter" idx="1"/>
          </p:nvPr>
        </p:nvSpPr>
        <p:spPr>
          <a:xfrm>
            <a:off x="357158" y="1571612"/>
            <a:ext cx="7467600" cy="4873752"/>
          </a:xfrm>
        </p:spPr>
        <p:txBody>
          <a:bodyPr>
            <a:normAutofit fontScale="92500"/>
          </a:bodyPr>
          <a:lstStyle/>
          <a:p>
            <a:pPr>
              <a:buNone/>
            </a:pPr>
            <a:r>
              <a:rPr lang="en-US" dirty="0" smtClean="0">
                <a:latin typeface="Century Gothic" pitchFamily="34" charset="0"/>
              </a:rPr>
              <a:t>    The Sun- </a:t>
            </a:r>
            <a:br>
              <a:rPr lang="en-US" dirty="0" smtClean="0">
                <a:latin typeface="Century Gothic" pitchFamily="34" charset="0"/>
              </a:rPr>
            </a:br>
            <a:r>
              <a:rPr lang="en-US" dirty="0" smtClean="0">
                <a:latin typeface="Century Gothic" pitchFamily="34" charset="0"/>
              </a:rPr>
              <a:t>weight: The </a:t>
            </a:r>
            <a:r>
              <a:rPr lang="en-US" i="1" dirty="0" smtClean="0">
                <a:latin typeface="Century Gothic" pitchFamily="34" charset="0"/>
              </a:rPr>
              <a:t>sun</a:t>
            </a:r>
            <a:r>
              <a:rPr lang="en-US" dirty="0" smtClean="0">
                <a:latin typeface="Century Gothic" pitchFamily="34" charset="0"/>
              </a:rPr>
              <a:t> weighs 1 duodecillion kilograms (two billion billion billion tones).</a:t>
            </a:r>
            <a:br>
              <a:rPr lang="en-US" dirty="0" smtClean="0">
                <a:latin typeface="Century Gothic" pitchFamily="34" charset="0"/>
              </a:rPr>
            </a:br>
            <a:r>
              <a:rPr lang="en-US" dirty="0" smtClean="0">
                <a:latin typeface="Century Gothic" pitchFamily="34" charset="0"/>
              </a:rPr>
              <a:t/>
            </a:r>
            <a:br>
              <a:rPr lang="en-US" dirty="0" smtClean="0">
                <a:latin typeface="Century Gothic" pitchFamily="34" charset="0"/>
              </a:rPr>
            </a:br>
            <a:r>
              <a:rPr lang="en-US" dirty="0" smtClean="0">
                <a:latin typeface="Century Gothic" pitchFamily="34" charset="0"/>
              </a:rPr>
              <a:t>INFO-</a:t>
            </a:r>
          </a:p>
          <a:p>
            <a:pPr>
              <a:buNone/>
            </a:pPr>
            <a:r>
              <a:rPr lang="en-US" dirty="0" smtClean="0">
                <a:latin typeface="Century Gothic" pitchFamily="34" charset="0"/>
              </a:rPr>
              <a:t>   The Sun has an amazing diameter of 1,390,000 km, </a:t>
            </a:r>
          </a:p>
          <a:p>
            <a:pPr>
              <a:buNone/>
            </a:pPr>
            <a:r>
              <a:rPr lang="en-US" dirty="0" smtClean="0">
                <a:latin typeface="Century Gothic" pitchFamily="34" charset="0"/>
              </a:rPr>
              <a:t>   It’s CORE temperature is 15 million º C, </a:t>
            </a:r>
          </a:p>
          <a:p>
            <a:pPr>
              <a:buNone/>
            </a:pPr>
            <a:r>
              <a:rPr lang="en-US" dirty="0" smtClean="0">
                <a:latin typeface="Century Gothic" pitchFamily="34" charset="0"/>
              </a:rPr>
              <a:t>   The </a:t>
            </a:r>
            <a:r>
              <a:rPr lang="en-US" i="1" dirty="0" smtClean="0">
                <a:latin typeface="Century Gothic" pitchFamily="34" charset="0"/>
              </a:rPr>
              <a:t>Sun</a:t>
            </a:r>
            <a:r>
              <a:rPr lang="en-US" dirty="0" smtClean="0">
                <a:latin typeface="Century Gothic" pitchFamily="34" charset="0"/>
              </a:rPr>
              <a:t> is about 4.5 BILLION YEARS old. It will probably continue to exist in its present FORM for about another 5 BILLION YEARS before running </a:t>
            </a:r>
            <a:br>
              <a:rPr lang="en-US" dirty="0" smtClean="0">
                <a:latin typeface="Century Gothic" pitchFamily="34" charset="0"/>
              </a:rPr>
            </a:br>
            <a:r>
              <a:rPr lang="en-US" dirty="0" smtClean="0">
                <a:latin typeface="Century Gothic" pitchFamily="34" charset="0"/>
              </a:rPr>
              <a:t>out of helium and hydrogen, leaving it to explode.</a:t>
            </a:r>
            <a:r>
              <a:rPr lang="en-US" dirty="0"/>
              <a:t/>
            </a:r>
            <a:br>
              <a:rPr lang="en-US" dirty="0"/>
            </a:br>
            <a:endParaRPr lang="en-US" dirty="0" smtClean="0"/>
          </a:p>
        </p:txBody>
      </p:sp>
      <p:pic>
        <p:nvPicPr>
          <p:cNvPr id="56322" name="Picture 2" descr="http://tbn3.google.com/images?q=tbn:PqxXefJnORmjqM:http://www.actimel.co.uk/SiteImages/news/The_SunLogo.jpg">
            <a:hlinkClick r:id="rId2"/>
          </p:cNvPr>
          <p:cNvPicPr>
            <a:picLocks noChangeAspect="1" noChangeArrowheads="1"/>
          </p:cNvPicPr>
          <p:nvPr/>
        </p:nvPicPr>
        <p:blipFill>
          <a:blip r:embed="rId3"/>
          <a:srcRect/>
          <a:stretch>
            <a:fillRect/>
          </a:stretch>
        </p:blipFill>
        <p:spPr bwMode="auto">
          <a:xfrm>
            <a:off x="2500298" y="214290"/>
            <a:ext cx="3429024" cy="1165868"/>
          </a:xfrm>
          <a:prstGeom prst="rect">
            <a:avLst/>
          </a:prstGeom>
          <a:noFill/>
        </p:spPr>
      </p:pic>
      <p:pic>
        <p:nvPicPr>
          <p:cNvPr id="56324" name="Picture 4" descr="http://tbn3.google.com/images?q=tbn:RG6jJl-Z3-BmMM:http://www.drawbooks.com/123_draw_series/71-images/20_06.gif">
            <a:hlinkClick r:id="rId4"/>
          </p:cNvPr>
          <p:cNvPicPr>
            <a:picLocks noChangeAspect="1" noChangeArrowheads="1"/>
          </p:cNvPicPr>
          <p:nvPr/>
        </p:nvPicPr>
        <p:blipFill>
          <a:blip r:embed="rId5"/>
          <a:srcRect/>
          <a:stretch>
            <a:fillRect/>
          </a:stretch>
        </p:blipFill>
        <p:spPr bwMode="auto">
          <a:xfrm>
            <a:off x="8001024" y="4786322"/>
            <a:ext cx="847725" cy="1076326"/>
          </a:xfrm>
          <a:prstGeom prst="rect">
            <a:avLst/>
          </a:prstGeom>
          <a:noFill/>
        </p:spPr>
      </p:pic>
      <p:pic>
        <p:nvPicPr>
          <p:cNvPr id="18" name="Picture 2" descr="http://tbn1.google.com/images?q=tbn:4sZZmpzcGyI9oM:http://physweb.bgu.ac.il/GROUPS/AP/AP/sun.gif">
            <a:hlinkClick r:id="rId6"/>
          </p:cNvPr>
          <p:cNvPicPr>
            <a:picLocks noChangeAspect="1" noChangeArrowheads="1"/>
          </p:cNvPicPr>
          <p:nvPr/>
        </p:nvPicPr>
        <p:blipFill>
          <a:blip r:embed="rId7"/>
          <a:srcRect/>
          <a:stretch>
            <a:fillRect/>
          </a:stretch>
        </p:blipFill>
        <p:spPr bwMode="auto">
          <a:xfrm>
            <a:off x="1214414" y="214290"/>
            <a:ext cx="1142984" cy="1142984"/>
          </a:xfrm>
          <a:prstGeom prst="rect">
            <a:avLst/>
          </a:prstGeom>
          <a:noFill/>
        </p:spPr>
      </p:pic>
      <p:pic>
        <p:nvPicPr>
          <p:cNvPr id="10244" name="Picture 4" descr="http://tbn2.google.com/images?q=tbn:jnQ6Lx3OfDXUoM:http://www.solarviews.com/images/VSS00031.jpg">
            <a:hlinkClick r:id="rId8"/>
          </p:cNvPr>
          <p:cNvPicPr>
            <a:picLocks noChangeAspect="1" noChangeArrowheads="1"/>
          </p:cNvPicPr>
          <p:nvPr/>
        </p:nvPicPr>
        <p:blipFill>
          <a:blip r:embed="rId9"/>
          <a:srcRect/>
          <a:stretch>
            <a:fillRect/>
          </a:stretch>
        </p:blipFill>
        <p:spPr bwMode="auto">
          <a:xfrm>
            <a:off x="6072198" y="214290"/>
            <a:ext cx="1143008" cy="1143007"/>
          </a:xfrm>
          <a:prstGeom prst="rect">
            <a:avLst/>
          </a:prstGeom>
          <a:noFill/>
        </p:spPr>
      </p:pic>
      <p:pic>
        <p:nvPicPr>
          <p:cNvPr id="10242" name="Picture 2" descr="The life cycle of the Sun">
            <a:hlinkClick r:id="rId10" tooltip="The life cycle of the Sun"/>
          </p:cNvPr>
          <p:cNvPicPr>
            <a:picLocks noChangeAspect="1" noChangeArrowheads="1"/>
          </p:cNvPicPr>
          <p:nvPr/>
        </p:nvPicPr>
        <p:blipFill>
          <a:blip r:embed="rId11"/>
          <a:srcRect/>
          <a:stretch>
            <a:fillRect/>
          </a:stretch>
        </p:blipFill>
        <p:spPr bwMode="auto">
          <a:xfrm>
            <a:off x="1500166" y="5572140"/>
            <a:ext cx="5326043" cy="128586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t>
            </a:r>
            <a:endParaRPr lang="en-US" dirty="0"/>
          </a:p>
        </p:txBody>
      </p:sp>
      <p:sp>
        <p:nvSpPr>
          <p:cNvPr id="3" name="Content Placeholder 2"/>
          <p:cNvSpPr>
            <a:spLocks noGrp="1"/>
          </p:cNvSpPr>
          <p:nvPr>
            <p:ph sz="quarter" idx="1"/>
          </p:nvPr>
        </p:nvSpPr>
        <p:spPr>
          <a:xfrm>
            <a:off x="428596" y="1600200"/>
            <a:ext cx="7496204" cy="4873752"/>
          </a:xfrm>
        </p:spPr>
        <p:txBody>
          <a:bodyPr/>
          <a:lstStyle/>
          <a:p>
            <a:pPr>
              <a:buNone/>
            </a:pPr>
            <a:r>
              <a:rPr lang="en-AU" dirty="0" smtClean="0"/>
              <a:t>   </a:t>
            </a:r>
            <a:endParaRPr lang="en-US" dirty="0"/>
          </a:p>
        </p:txBody>
      </p:sp>
      <p:pic>
        <p:nvPicPr>
          <p:cNvPr id="55298" name="Picture 2" descr="http://tbn3.google.com/images?q=tbn:RG6jJl-Z3-BmMM:http://www.drawbooks.com/123_draw_series/71-images/20_06.gif">
            <a:hlinkClick r:id="rId2"/>
          </p:cNvPr>
          <p:cNvPicPr>
            <a:picLocks noChangeAspect="1" noChangeArrowheads="1"/>
          </p:cNvPicPr>
          <p:nvPr/>
        </p:nvPicPr>
        <p:blipFill>
          <a:blip r:embed="rId3"/>
          <a:srcRect/>
          <a:stretch>
            <a:fillRect/>
          </a:stretch>
        </p:blipFill>
        <p:spPr bwMode="auto">
          <a:xfrm>
            <a:off x="8001024" y="4786322"/>
            <a:ext cx="847725" cy="1076326"/>
          </a:xfrm>
          <a:prstGeom prst="rect">
            <a:avLst/>
          </a:prstGeom>
          <a:noFill/>
        </p:spPr>
      </p:pic>
      <p:pic>
        <p:nvPicPr>
          <p:cNvPr id="55299" name="Picture 3"/>
          <p:cNvPicPr>
            <a:picLocks noChangeAspect="1" noChangeArrowheads="1"/>
          </p:cNvPicPr>
          <p:nvPr/>
        </p:nvPicPr>
        <p:blipFill>
          <a:blip r:embed="rId4"/>
          <a:srcRect/>
          <a:stretch>
            <a:fillRect/>
          </a:stretch>
        </p:blipFill>
        <p:spPr bwMode="auto">
          <a:xfrm>
            <a:off x="3500430" y="214290"/>
            <a:ext cx="2176170" cy="1733559"/>
          </a:xfrm>
          <a:prstGeom prst="rect">
            <a:avLst/>
          </a:prstGeom>
          <a:noFill/>
          <a:ln w="9525">
            <a:noFill/>
            <a:miter lim="800000"/>
            <a:headEnd/>
            <a:tailEnd/>
          </a:ln>
          <a:effectLst/>
        </p:spPr>
      </p:pic>
      <p:pic>
        <p:nvPicPr>
          <p:cNvPr id="9218" name="Picture 2" descr="http://www.all-creatures.org/hope/">
            <a:hlinkClick r:id="rId5"/>
          </p:cNvPr>
          <p:cNvPicPr>
            <a:picLocks noChangeAspect="1" noChangeArrowheads="1"/>
          </p:cNvPicPr>
          <p:nvPr/>
        </p:nvPicPr>
        <p:blipFill>
          <a:blip r:embed="rId6"/>
          <a:srcRect/>
          <a:stretch>
            <a:fillRect/>
          </a:stretch>
        </p:blipFill>
        <p:spPr bwMode="auto">
          <a:xfrm>
            <a:off x="857224" y="5286388"/>
            <a:ext cx="1272786" cy="1283483"/>
          </a:xfrm>
          <a:prstGeom prst="rect">
            <a:avLst/>
          </a:prstGeom>
          <a:noFill/>
        </p:spPr>
      </p:pic>
      <p:sp>
        <p:nvSpPr>
          <p:cNvPr id="7" name="Rectangle 6"/>
          <p:cNvSpPr/>
          <p:nvPr/>
        </p:nvSpPr>
        <p:spPr>
          <a:xfrm>
            <a:off x="357158" y="1214422"/>
            <a:ext cx="8143932" cy="5214974"/>
          </a:xfrm>
          <a:prstGeom prst="rect">
            <a:avLst/>
          </a:prstGeom>
        </p:spPr>
        <p:txBody>
          <a:bodyPr wrap="square">
            <a:normAutofit/>
          </a:bodyPr>
          <a:lstStyle/>
          <a:p>
            <a:endParaRPr lang="en-US" dirty="0" smtClean="0"/>
          </a:p>
          <a:p>
            <a:endParaRPr lang="en-US" dirty="0" smtClean="0"/>
          </a:p>
          <a:p>
            <a:endParaRPr lang="en-US" dirty="0" smtClean="0">
              <a:latin typeface="Century Gothic" pitchFamily="34" charset="0"/>
            </a:endParaRPr>
          </a:p>
          <a:p>
            <a:r>
              <a:rPr lang="en-US" dirty="0" smtClean="0">
                <a:latin typeface="Century Gothic" pitchFamily="34" charset="0"/>
              </a:rPr>
              <a:t>Weight: Earth weighs about 6,000,000,000,000,000,000,000,000 kilograms.</a:t>
            </a:r>
          </a:p>
          <a:p>
            <a:endParaRPr lang="en-US" dirty="0" smtClean="0">
              <a:latin typeface="Century Gothic" pitchFamily="34" charset="0"/>
            </a:endParaRPr>
          </a:p>
          <a:p>
            <a:r>
              <a:rPr lang="en-US" dirty="0" smtClean="0">
                <a:latin typeface="Century Gothic" pitchFamily="34" charset="0"/>
              </a:rPr>
              <a:t>INFO- </a:t>
            </a:r>
          </a:p>
          <a:p>
            <a:r>
              <a:rPr lang="en-US" dirty="0" smtClean="0">
                <a:latin typeface="Century Gothic" pitchFamily="34" charset="0"/>
              </a:rPr>
              <a:t>Earth is east of Mars and west of mercury. It is 70% covered in water and the other 30% in land.</a:t>
            </a:r>
          </a:p>
          <a:p>
            <a:r>
              <a:rPr lang="en-US" dirty="0" smtClean="0">
                <a:latin typeface="Century Gothic" pitchFamily="34" charset="0"/>
              </a:rPr>
              <a:t>the earth is 4.7 billions years old according to scientists.</a:t>
            </a:r>
          </a:p>
          <a:p>
            <a:r>
              <a:rPr lang="en-US" dirty="0" smtClean="0">
                <a:latin typeface="Century Gothic" pitchFamily="34" charset="0"/>
              </a:rPr>
              <a:t>Earth's biosphere has significantly altered the atmosphere and other  </a:t>
            </a:r>
            <a:r>
              <a:rPr lang="en-US" dirty="0" err="1" smtClean="0">
                <a:latin typeface="Century Gothic" pitchFamily="34" charset="0"/>
              </a:rPr>
              <a:t>abiotic</a:t>
            </a:r>
            <a:r>
              <a:rPr lang="en-US" dirty="0" smtClean="0">
                <a:latin typeface="Century Gothic" pitchFamily="34" charset="0"/>
              </a:rPr>
              <a:t> conditions on the planet, enabling the proliferation of aerobic </a:t>
            </a:r>
            <a:r>
              <a:rPr lang="en-US" dirty="0" err="1" smtClean="0">
                <a:latin typeface="Century Gothic" pitchFamily="34" charset="0"/>
              </a:rPr>
              <a:t>orgasims</a:t>
            </a:r>
            <a:r>
              <a:rPr lang="en-US" dirty="0" smtClean="0">
                <a:latin typeface="Century Gothic" pitchFamily="34" charset="0"/>
              </a:rPr>
              <a:t> as well as the formation of the ozone layer which, together with Earths magnetic field, blocks harmful radiation, permitting life on land.</a:t>
            </a:r>
            <a:r>
              <a:rPr lang="en-US" dirty="0" smtClean="0"/>
              <a:t/>
            </a:r>
            <a:br>
              <a:rPr lang="en-US" dirty="0" smtClean="0"/>
            </a:br>
            <a:endParaRPr lang="en-US" dirty="0" smtClean="0">
              <a:latin typeface="Century Gothic" pitchFamily="34" charset="0"/>
            </a:endParaRPr>
          </a:p>
          <a:p>
            <a:endParaRPr lang="en-US" dirty="0" smtClean="0">
              <a:latin typeface="Century Gothic" pitchFamily="34" charset="0"/>
            </a:endParaRPr>
          </a:p>
          <a:p>
            <a:endParaRPr lang="en-US" dirty="0"/>
          </a:p>
        </p:txBody>
      </p:sp>
      <p:pic>
        <p:nvPicPr>
          <p:cNvPr id="8" name="Picture 2" descr="http://www.all-creatures.org/hope/">
            <a:hlinkClick r:id="rId5"/>
          </p:cNvPr>
          <p:cNvPicPr>
            <a:picLocks noChangeAspect="1" noChangeArrowheads="1"/>
          </p:cNvPicPr>
          <p:nvPr/>
        </p:nvPicPr>
        <p:blipFill>
          <a:blip r:embed="rId6"/>
          <a:srcRect/>
          <a:stretch>
            <a:fillRect/>
          </a:stretch>
        </p:blipFill>
        <p:spPr bwMode="auto">
          <a:xfrm>
            <a:off x="6429388" y="5286388"/>
            <a:ext cx="1272786" cy="1283483"/>
          </a:xfrm>
          <a:prstGeom prst="rect">
            <a:avLst/>
          </a:prstGeom>
          <a:noFill/>
        </p:spPr>
      </p:pic>
      <p:pic>
        <p:nvPicPr>
          <p:cNvPr id="9" name="Picture 2" descr="http://www.all-creatures.org/hope/">
            <a:hlinkClick r:id="rId5"/>
          </p:cNvPr>
          <p:cNvPicPr>
            <a:picLocks noChangeAspect="1" noChangeArrowheads="1"/>
          </p:cNvPicPr>
          <p:nvPr/>
        </p:nvPicPr>
        <p:blipFill>
          <a:blip r:embed="rId6"/>
          <a:srcRect/>
          <a:stretch>
            <a:fillRect/>
          </a:stretch>
        </p:blipFill>
        <p:spPr bwMode="auto">
          <a:xfrm>
            <a:off x="4572000" y="5286388"/>
            <a:ext cx="1272786" cy="1283483"/>
          </a:xfrm>
          <a:prstGeom prst="rect">
            <a:avLst/>
          </a:prstGeom>
          <a:noFill/>
        </p:spPr>
      </p:pic>
      <p:pic>
        <p:nvPicPr>
          <p:cNvPr id="10" name="Picture 2" descr="http://www.all-creatures.org/hope/">
            <a:hlinkClick r:id="rId5"/>
          </p:cNvPr>
          <p:cNvPicPr>
            <a:picLocks noChangeAspect="1" noChangeArrowheads="1"/>
          </p:cNvPicPr>
          <p:nvPr/>
        </p:nvPicPr>
        <p:blipFill>
          <a:blip r:embed="rId6"/>
          <a:srcRect/>
          <a:stretch>
            <a:fillRect/>
          </a:stretch>
        </p:blipFill>
        <p:spPr bwMode="auto">
          <a:xfrm>
            <a:off x="2714612" y="5286388"/>
            <a:ext cx="1272786" cy="128348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t>
            </a:r>
            <a:endParaRPr lang="en-US" dirty="0"/>
          </a:p>
        </p:txBody>
      </p:sp>
      <p:sp>
        <p:nvSpPr>
          <p:cNvPr id="3" name="Content Placeholder 2"/>
          <p:cNvSpPr>
            <a:spLocks noGrp="1"/>
          </p:cNvSpPr>
          <p:nvPr>
            <p:ph sz="quarter" idx="1"/>
          </p:nvPr>
        </p:nvSpPr>
        <p:spPr/>
        <p:txBody>
          <a:bodyPr/>
          <a:lstStyle/>
          <a:p>
            <a:pPr>
              <a:buNone/>
            </a:pPr>
            <a:r>
              <a:rPr lang="en-AU" dirty="0" smtClean="0"/>
              <a:t>  </a:t>
            </a:r>
            <a:endParaRPr lang="en-US" dirty="0"/>
          </a:p>
        </p:txBody>
      </p:sp>
      <p:pic>
        <p:nvPicPr>
          <p:cNvPr id="54274" name="Picture 2" descr="http://tbn3.google.com/images?q=tbn:RG6jJl-Z3-BmMM:http://www.drawbooks.com/123_draw_series/71-images/20_06.gif">
            <a:hlinkClick r:id="rId2"/>
          </p:cNvPr>
          <p:cNvPicPr>
            <a:picLocks noChangeAspect="1" noChangeArrowheads="1"/>
          </p:cNvPicPr>
          <p:nvPr/>
        </p:nvPicPr>
        <p:blipFill>
          <a:blip r:embed="rId3"/>
          <a:srcRect/>
          <a:stretch>
            <a:fillRect/>
          </a:stretch>
        </p:blipFill>
        <p:spPr bwMode="auto">
          <a:xfrm>
            <a:off x="8001024" y="4786322"/>
            <a:ext cx="847725" cy="1076326"/>
          </a:xfrm>
          <a:prstGeom prst="rect">
            <a:avLst/>
          </a:prstGeom>
          <a:noFill/>
        </p:spPr>
      </p:pic>
      <p:pic>
        <p:nvPicPr>
          <p:cNvPr id="54276" name="Picture 4" descr="http://tbn1.google.com/images?q=tbn:BOCt9ovj9JPXZM:http://www.hiwattpr.com/venus_logo_holdingpage.gif">
            <a:hlinkClick r:id="rId4"/>
          </p:cNvPr>
          <p:cNvPicPr>
            <a:picLocks noChangeAspect="1" noChangeArrowheads="1"/>
          </p:cNvPicPr>
          <p:nvPr/>
        </p:nvPicPr>
        <p:blipFill>
          <a:blip r:embed="rId5"/>
          <a:srcRect/>
          <a:stretch>
            <a:fillRect/>
          </a:stretch>
        </p:blipFill>
        <p:spPr bwMode="auto">
          <a:xfrm>
            <a:off x="2786050" y="142852"/>
            <a:ext cx="2395547" cy="2549392"/>
          </a:xfrm>
          <a:prstGeom prst="rect">
            <a:avLst/>
          </a:prstGeom>
          <a:noFill/>
        </p:spPr>
      </p:pic>
      <p:pic>
        <p:nvPicPr>
          <p:cNvPr id="8194" name="Picture 2" descr="http://www.universetoday.com/wp-content/uploads/2008/05/venus-real.jpg">
            <a:hlinkClick r:id="rId6"/>
          </p:cNvPr>
          <p:cNvPicPr>
            <a:picLocks noChangeAspect="1" noChangeArrowheads="1"/>
          </p:cNvPicPr>
          <p:nvPr/>
        </p:nvPicPr>
        <p:blipFill>
          <a:blip r:embed="rId7"/>
          <a:srcRect/>
          <a:stretch>
            <a:fillRect/>
          </a:stretch>
        </p:blipFill>
        <p:spPr bwMode="auto">
          <a:xfrm>
            <a:off x="357158" y="357166"/>
            <a:ext cx="2214577" cy="2214578"/>
          </a:xfrm>
          <a:prstGeom prst="rect">
            <a:avLst/>
          </a:prstGeom>
          <a:noFill/>
        </p:spPr>
      </p:pic>
      <p:pic>
        <p:nvPicPr>
          <p:cNvPr id="8196" name="Picture 4" descr="Facts about Venus"/>
          <p:cNvPicPr>
            <a:picLocks noChangeAspect="1" noChangeArrowheads="1"/>
          </p:cNvPicPr>
          <p:nvPr/>
        </p:nvPicPr>
        <p:blipFill>
          <a:blip r:embed="rId8"/>
          <a:srcRect/>
          <a:stretch>
            <a:fillRect/>
          </a:stretch>
        </p:blipFill>
        <p:spPr bwMode="auto">
          <a:xfrm>
            <a:off x="5929322" y="357166"/>
            <a:ext cx="2214578" cy="2214578"/>
          </a:xfrm>
          <a:prstGeom prst="rect">
            <a:avLst/>
          </a:prstGeom>
          <a:noFill/>
        </p:spPr>
      </p:pic>
      <p:sp>
        <p:nvSpPr>
          <p:cNvPr id="8" name="Rectangle 7"/>
          <p:cNvSpPr/>
          <p:nvPr/>
        </p:nvSpPr>
        <p:spPr>
          <a:xfrm>
            <a:off x="642910" y="2786059"/>
            <a:ext cx="7143800" cy="3539430"/>
          </a:xfrm>
          <a:prstGeom prst="rect">
            <a:avLst/>
          </a:prstGeom>
        </p:spPr>
        <p:txBody>
          <a:bodyPr wrap="square">
            <a:spAutoFit/>
          </a:bodyPr>
          <a:lstStyle/>
          <a:p>
            <a:r>
              <a:rPr lang="en-AU" sz="1600" dirty="0" smtClean="0">
                <a:latin typeface="Century Gothic" pitchFamily="34" charset="0"/>
              </a:rPr>
              <a:t>Weight: The mass of Venus is 5.36660262 x 10</a:t>
            </a:r>
            <a:r>
              <a:rPr lang="en-AU" sz="1600" baseline="30000" dirty="0" smtClean="0">
                <a:latin typeface="Century Gothic" pitchFamily="34" charset="0"/>
              </a:rPr>
              <a:t>21</a:t>
            </a:r>
            <a:r>
              <a:rPr lang="en-AU" sz="1600" dirty="0" smtClean="0">
                <a:latin typeface="Century Gothic" pitchFamily="34" charset="0"/>
              </a:rPr>
              <a:t> tons.</a:t>
            </a:r>
          </a:p>
          <a:p>
            <a:endParaRPr lang="en-AU" sz="1600" dirty="0" smtClean="0">
              <a:latin typeface="Century Gothic" pitchFamily="34" charset="0"/>
            </a:endParaRPr>
          </a:p>
          <a:p>
            <a:r>
              <a:rPr lang="en-AU" sz="1600" dirty="0" smtClean="0">
                <a:latin typeface="Century Gothic" pitchFamily="34" charset="0"/>
              </a:rPr>
              <a:t>Facts: As the second planet to the Sun in the solar system, it is a closest neighbour to the Earth. Known commonly as Morning or Evening star, Venus appears in the sky just before sun rise or just after sun set. It is brighter than stars and can be seen in broad daylight also. It is called an inferior planet in that it is closer to the sun than the Earth. The planet is named after the roman goddess of love and beauty. </a:t>
            </a:r>
          </a:p>
          <a:p>
            <a:r>
              <a:rPr lang="en-AU" sz="1600" dirty="0" smtClean="0">
                <a:latin typeface="Century Gothic" pitchFamily="34" charset="0"/>
              </a:rPr>
              <a:t>Many space missions sent by both USA and USSR have given more details about the planet. Some of the space missions are still in the orbit round the planet. Many interesting features and facts about the planet have been revealed by the studies made out of the different missions. This is an attempt to see the overall view of the researches made so far.</a:t>
            </a:r>
            <a:endParaRPr lang="en-AU" sz="1600" dirty="0">
              <a:latin typeface="Century Gothic"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t>
            </a:r>
            <a:endParaRPr lang="en-US" dirty="0"/>
          </a:p>
        </p:txBody>
      </p:sp>
      <p:sp>
        <p:nvSpPr>
          <p:cNvPr id="3" name="Content Placeholder 2"/>
          <p:cNvSpPr>
            <a:spLocks noGrp="1"/>
          </p:cNvSpPr>
          <p:nvPr>
            <p:ph sz="quarter" idx="1"/>
          </p:nvPr>
        </p:nvSpPr>
        <p:spPr/>
        <p:txBody>
          <a:bodyPr/>
          <a:lstStyle/>
          <a:p>
            <a:pPr>
              <a:buNone/>
            </a:pPr>
            <a:r>
              <a:rPr lang="en-AU" dirty="0" smtClean="0"/>
              <a:t> </a:t>
            </a:r>
            <a:endParaRPr lang="en-US" dirty="0"/>
          </a:p>
        </p:txBody>
      </p:sp>
      <p:pic>
        <p:nvPicPr>
          <p:cNvPr id="53250" name="Picture 2" descr="http://tbn3.google.com/images?q=tbn:RG6jJl-Z3-BmMM:http://www.drawbooks.com/123_draw_series/71-images/20_06.gif">
            <a:hlinkClick r:id="rId2"/>
          </p:cNvPr>
          <p:cNvPicPr>
            <a:picLocks noChangeAspect="1" noChangeArrowheads="1"/>
          </p:cNvPicPr>
          <p:nvPr/>
        </p:nvPicPr>
        <p:blipFill>
          <a:blip r:embed="rId3"/>
          <a:srcRect/>
          <a:stretch>
            <a:fillRect/>
          </a:stretch>
        </p:blipFill>
        <p:spPr bwMode="auto">
          <a:xfrm>
            <a:off x="8001024" y="4786322"/>
            <a:ext cx="847725" cy="1076326"/>
          </a:xfrm>
          <a:prstGeom prst="rect">
            <a:avLst/>
          </a:prstGeom>
          <a:noFill/>
        </p:spPr>
      </p:pic>
      <p:pic>
        <p:nvPicPr>
          <p:cNvPr id="53252" name="Picture 4" descr="http://tbn2.google.com/images?q=tbn:6TXm32jg9QWTDM:http://www.asecondopinion.com.au/images/logos/Mars%2520Logo.jpg">
            <a:hlinkClick r:id="rId4"/>
          </p:cNvPr>
          <p:cNvPicPr>
            <a:picLocks noChangeAspect="1" noChangeArrowheads="1"/>
          </p:cNvPicPr>
          <p:nvPr/>
        </p:nvPicPr>
        <p:blipFill>
          <a:blip r:embed="rId5"/>
          <a:srcRect/>
          <a:stretch>
            <a:fillRect/>
          </a:stretch>
        </p:blipFill>
        <p:spPr bwMode="auto">
          <a:xfrm>
            <a:off x="2786050" y="285728"/>
            <a:ext cx="2857520" cy="1143008"/>
          </a:xfrm>
          <a:prstGeom prst="rect">
            <a:avLst/>
          </a:prstGeom>
          <a:noFill/>
        </p:spPr>
      </p:pic>
      <p:sp>
        <p:nvSpPr>
          <p:cNvPr id="7171" name="Rectangle 3"/>
          <p:cNvSpPr>
            <a:spLocks noChangeArrowheads="1"/>
          </p:cNvSpPr>
          <p:nvPr/>
        </p:nvSpPr>
        <p:spPr bwMode="auto">
          <a:xfrm>
            <a:off x="0" y="0"/>
            <a:ext cx="33374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  </a:t>
            </a:r>
            <a:r>
              <a:rPr kumimoji="0" lang="en-US" sz="6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72" name="Picture 4" descr="http://site1.wikianswers.com/templates/icons/rc_gray1b.gif?v=50426"/>
          <p:cNvPicPr>
            <a:picLocks noChangeAspect="1" noChangeArrowheads="1"/>
          </p:cNvPicPr>
          <p:nvPr/>
        </p:nvPicPr>
        <p:blipFill>
          <a:blip r:embed="rId6"/>
          <a:srcRect/>
          <a:stretch>
            <a:fillRect/>
          </a:stretch>
        </p:blipFill>
        <p:spPr bwMode="auto">
          <a:xfrm>
            <a:off x="155575" y="-549275"/>
            <a:ext cx="95250" cy="95250"/>
          </a:xfrm>
          <a:prstGeom prst="rect">
            <a:avLst/>
          </a:prstGeom>
          <a:noFill/>
        </p:spPr>
      </p:pic>
      <p:sp>
        <p:nvSpPr>
          <p:cNvPr id="10" name="Rectangle 9"/>
          <p:cNvSpPr/>
          <p:nvPr/>
        </p:nvSpPr>
        <p:spPr>
          <a:xfrm>
            <a:off x="500035" y="1500174"/>
            <a:ext cx="7377518" cy="5078313"/>
          </a:xfrm>
          <a:prstGeom prst="rect">
            <a:avLst/>
          </a:prstGeom>
        </p:spPr>
        <p:txBody>
          <a:bodyPr wrap="square">
            <a:spAutoFit/>
          </a:bodyPr>
          <a:lstStyle/>
          <a:p>
            <a:endParaRPr lang="en-AU" dirty="0" smtClean="0">
              <a:latin typeface="Century Gothic" pitchFamily="34" charset="0"/>
            </a:endParaRPr>
          </a:p>
          <a:p>
            <a:r>
              <a:rPr lang="en-AU" dirty="0" smtClean="0">
                <a:latin typeface="Century Gothic" pitchFamily="34" charset="0"/>
              </a:rPr>
              <a:t>Weight: Mars weighs: 6.4185×10</a:t>
            </a:r>
            <a:r>
              <a:rPr lang="en-AU" baseline="30000" dirty="0" smtClean="0">
                <a:latin typeface="Century Gothic" pitchFamily="34" charset="0"/>
              </a:rPr>
              <a:t>23</a:t>
            </a:r>
            <a:r>
              <a:rPr lang="en-AU" dirty="0" smtClean="0">
                <a:latin typeface="Century Gothic" pitchFamily="34" charset="0"/>
              </a:rPr>
              <a:t> kg</a:t>
            </a:r>
          </a:p>
          <a:p>
            <a:endParaRPr lang="en-AU" dirty="0" smtClean="0">
              <a:latin typeface="Century Gothic" pitchFamily="34" charset="0"/>
            </a:endParaRPr>
          </a:p>
          <a:p>
            <a:r>
              <a:rPr lang="en-AU" dirty="0" smtClean="0">
                <a:latin typeface="Century Gothic" pitchFamily="34" charset="0"/>
              </a:rPr>
              <a:t>Facts:</a:t>
            </a:r>
          </a:p>
          <a:p>
            <a:r>
              <a:rPr lang="en-AU" dirty="0" smtClean="0">
                <a:latin typeface="Century Gothic" pitchFamily="34" charset="0"/>
              </a:rPr>
              <a:t>Mars has a very thin atmosphere, mostly carbon dioxide, but dust storms can cover the whole planet for months at a time. About every two years the Earth and Mars come close together. The planet has two moons, Diemos and Phobos.</a:t>
            </a:r>
          </a:p>
          <a:p>
            <a:r>
              <a:rPr lang="en-AU" dirty="0" smtClean="0">
                <a:latin typeface="Century Gothic" pitchFamily="34" charset="0"/>
              </a:rPr>
              <a:t>Mars, the fourth planet from the Sun, is commonly referred to as the Red Planet due to its reddish appearance from Earth. The planet is named after the Roman God of War, Mars. It is the seventh largest planet in our solar system. The yellow-orange colour of the Martian surface is due to the presence of oxidized iron in the regolith. The pink-orange colour of the sky is caused by extremely fine red dust that is suspended in the thin atmosphere of Mars.</a:t>
            </a:r>
          </a:p>
          <a:p>
            <a:endParaRPr lang="en-AU" dirty="0" smtClean="0">
              <a:latin typeface="Century Gothic" pitchFamily="34" charset="0"/>
            </a:endParaRPr>
          </a:p>
          <a:p>
            <a:r>
              <a:rPr lang="en-AU" dirty="0" smtClean="0"/>
              <a:t> </a:t>
            </a:r>
            <a:endParaRPr lang="en-AU" dirty="0"/>
          </a:p>
        </p:txBody>
      </p:sp>
      <p:pic>
        <p:nvPicPr>
          <p:cNvPr id="7174" name="Picture 6" descr="http://www.hoax-slayer.com/mars-earth-close.html">
            <a:hlinkClick r:id="rId7"/>
          </p:cNvPr>
          <p:cNvPicPr>
            <a:picLocks noChangeAspect="1" noChangeArrowheads="1"/>
          </p:cNvPicPr>
          <p:nvPr/>
        </p:nvPicPr>
        <p:blipFill>
          <a:blip r:embed="rId8"/>
          <a:srcRect/>
          <a:stretch>
            <a:fillRect/>
          </a:stretch>
        </p:blipFill>
        <p:spPr bwMode="auto">
          <a:xfrm>
            <a:off x="571472" y="142852"/>
            <a:ext cx="1500198" cy="1519188"/>
          </a:xfrm>
          <a:prstGeom prst="rect">
            <a:avLst/>
          </a:prstGeom>
          <a:noFill/>
        </p:spPr>
      </p:pic>
      <p:pic>
        <p:nvPicPr>
          <p:cNvPr id="7176" name="Picture 8" descr="http://chapters.marssociety.org/canada/MEP2005/">
            <a:hlinkClick r:id="rId9"/>
          </p:cNvPr>
          <p:cNvPicPr>
            <a:picLocks noChangeAspect="1" noChangeArrowheads="1"/>
          </p:cNvPicPr>
          <p:nvPr/>
        </p:nvPicPr>
        <p:blipFill>
          <a:blip r:embed="rId10"/>
          <a:srcRect/>
          <a:stretch>
            <a:fillRect/>
          </a:stretch>
        </p:blipFill>
        <p:spPr bwMode="auto">
          <a:xfrm>
            <a:off x="6215074" y="142852"/>
            <a:ext cx="1857388" cy="148591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t>
            </a:r>
            <a:endParaRPr lang="en-US" dirty="0"/>
          </a:p>
        </p:txBody>
      </p:sp>
      <p:sp>
        <p:nvSpPr>
          <p:cNvPr id="3" name="Content Placeholder 2"/>
          <p:cNvSpPr>
            <a:spLocks noGrp="1"/>
          </p:cNvSpPr>
          <p:nvPr>
            <p:ph sz="quarter" idx="1"/>
          </p:nvPr>
        </p:nvSpPr>
        <p:spPr/>
        <p:txBody>
          <a:bodyPr/>
          <a:lstStyle/>
          <a:p>
            <a:pPr>
              <a:buNone/>
            </a:pPr>
            <a:r>
              <a:rPr lang="en-AU" dirty="0" smtClean="0"/>
              <a:t>  </a:t>
            </a:r>
            <a:endParaRPr lang="en-US" dirty="0"/>
          </a:p>
        </p:txBody>
      </p:sp>
      <p:pic>
        <p:nvPicPr>
          <p:cNvPr id="52226" name="Picture 2" descr="http://tbn3.google.com/images?q=tbn:RG6jJl-Z3-BmMM:http://www.drawbooks.com/123_draw_series/71-images/20_06.gif">
            <a:hlinkClick r:id="rId2"/>
          </p:cNvPr>
          <p:cNvPicPr>
            <a:picLocks noChangeAspect="1" noChangeArrowheads="1"/>
          </p:cNvPicPr>
          <p:nvPr/>
        </p:nvPicPr>
        <p:blipFill>
          <a:blip r:embed="rId3"/>
          <a:srcRect/>
          <a:stretch>
            <a:fillRect/>
          </a:stretch>
        </p:blipFill>
        <p:spPr bwMode="auto">
          <a:xfrm>
            <a:off x="8001024" y="4786322"/>
            <a:ext cx="847725" cy="1076326"/>
          </a:xfrm>
          <a:prstGeom prst="rect">
            <a:avLst/>
          </a:prstGeom>
          <a:noFill/>
        </p:spPr>
      </p:pic>
      <p:pic>
        <p:nvPicPr>
          <p:cNvPr id="52228" name="Picture 4" descr="http://tbn1.google.com/images?q=tbn:z0xlCE5vgUdkbM:http://www.double-s.ca/images/mercury_logo-1.jpg">
            <a:hlinkClick r:id="rId4"/>
          </p:cNvPr>
          <p:cNvPicPr>
            <a:picLocks noChangeAspect="1" noChangeArrowheads="1"/>
          </p:cNvPicPr>
          <p:nvPr/>
        </p:nvPicPr>
        <p:blipFill>
          <a:blip r:embed="rId5"/>
          <a:srcRect/>
          <a:stretch>
            <a:fillRect/>
          </a:stretch>
        </p:blipFill>
        <p:spPr bwMode="auto">
          <a:xfrm>
            <a:off x="1785918" y="285728"/>
            <a:ext cx="4357718" cy="1074907"/>
          </a:xfrm>
          <a:prstGeom prst="rect">
            <a:avLst/>
          </a:prstGeom>
          <a:noFill/>
        </p:spPr>
      </p:pic>
      <p:sp>
        <p:nvSpPr>
          <p:cNvPr id="6" name="Rectangle 5"/>
          <p:cNvSpPr/>
          <p:nvPr/>
        </p:nvSpPr>
        <p:spPr>
          <a:xfrm>
            <a:off x="642910" y="1643050"/>
            <a:ext cx="6215090" cy="4801314"/>
          </a:xfrm>
          <a:prstGeom prst="rect">
            <a:avLst/>
          </a:prstGeom>
        </p:spPr>
        <p:txBody>
          <a:bodyPr wrap="square">
            <a:spAutoFit/>
          </a:bodyPr>
          <a:lstStyle/>
          <a:p>
            <a:r>
              <a:rPr lang="en-AU" dirty="0" smtClean="0">
                <a:latin typeface="Century Gothic" pitchFamily="34" charset="0"/>
              </a:rPr>
              <a:t>Weight: The weight of Mercury is 3.3022 x 10</a:t>
            </a:r>
            <a:r>
              <a:rPr lang="en-AU" baseline="30000" dirty="0" smtClean="0">
                <a:latin typeface="Century Gothic" pitchFamily="34" charset="0"/>
              </a:rPr>
              <a:t>23</a:t>
            </a:r>
            <a:r>
              <a:rPr lang="en-AU" dirty="0" smtClean="0">
                <a:latin typeface="Century Gothic" pitchFamily="34" charset="0"/>
              </a:rPr>
              <a:t> </a:t>
            </a:r>
            <a:r>
              <a:rPr lang="en-AU" dirty="0" err="1" smtClean="0">
                <a:latin typeface="Century Gothic" pitchFamily="34" charset="0"/>
              </a:rPr>
              <a:t>kgs</a:t>
            </a:r>
            <a:endParaRPr lang="en-AU" dirty="0" smtClean="0">
              <a:latin typeface="Century Gothic" pitchFamily="34" charset="0"/>
            </a:endParaRPr>
          </a:p>
          <a:p>
            <a:endParaRPr lang="en-AU" dirty="0" smtClean="0">
              <a:latin typeface="Century Gothic" pitchFamily="34" charset="0"/>
            </a:endParaRPr>
          </a:p>
          <a:p>
            <a:r>
              <a:rPr lang="en-AU" dirty="0" smtClean="0">
                <a:latin typeface="Century Gothic" pitchFamily="34" charset="0"/>
              </a:rPr>
              <a:t>Facts: Mercury is a battered and baked planet just larger than Earth's moon. Evidence of heavy bombardment from the chaos of the formation of the solar system is left in the hundreds of craters and resulting lava flows on this small, barren planet. The largest crater is Beethoven at 643 km in diameter and is the largest in the solar system. The largest feature, </a:t>
            </a:r>
            <a:r>
              <a:rPr lang="en-AU" dirty="0" err="1" smtClean="0">
                <a:latin typeface="Century Gothic" pitchFamily="34" charset="0"/>
              </a:rPr>
              <a:t>Caloris</a:t>
            </a:r>
            <a:r>
              <a:rPr lang="en-AU" dirty="0" smtClean="0">
                <a:latin typeface="Century Gothic" pitchFamily="34" charset="0"/>
              </a:rPr>
              <a:t> Basin, is 1300 km in diameter and was probably caused by an impact from an object larger than 100 km in diameter. Some craters have ice in them even though the planet is so hot because the sun never reaches into the shadows due to the planet's tilt and orbit. With no atmosphere, there is a temperature difference of about 600 degrees between the coldest spots and hottest spots on the planet.</a:t>
            </a:r>
            <a:endParaRPr lang="en-AU" dirty="0">
              <a:latin typeface="Century Gothic" pitchFamily="34" charset="0"/>
            </a:endParaRPr>
          </a:p>
        </p:txBody>
      </p:sp>
      <p:pic>
        <p:nvPicPr>
          <p:cNvPr id="6146" name="Picture 2" descr="Mercury"/>
          <p:cNvPicPr>
            <a:picLocks noChangeAspect="1" noChangeArrowheads="1"/>
          </p:cNvPicPr>
          <p:nvPr/>
        </p:nvPicPr>
        <p:blipFill>
          <a:blip r:embed="rId6"/>
          <a:srcRect/>
          <a:stretch>
            <a:fillRect/>
          </a:stretch>
        </p:blipFill>
        <p:spPr bwMode="auto">
          <a:xfrm>
            <a:off x="6715140" y="357166"/>
            <a:ext cx="1905000" cy="23812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t>
            </a:r>
            <a:endParaRPr lang="en-US" dirty="0"/>
          </a:p>
        </p:txBody>
      </p:sp>
      <p:sp>
        <p:nvSpPr>
          <p:cNvPr id="3" name="Content Placeholder 2"/>
          <p:cNvSpPr>
            <a:spLocks noGrp="1"/>
          </p:cNvSpPr>
          <p:nvPr>
            <p:ph sz="quarter" idx="1"/>
          </p:nvPr>
        </p:nvSpPr>
        <p:spPr/>
        <p:txBody>
          <a:bodyPr/>
          <a:lstStyle/>
          <a:p>
            <a:pPr>
              <a:buNone/>
            </a:pPr>
            <a:r>
              <a:rPr lang="en-AU" dirty="0" smtClean="0"/>
              <a:t>  </a:t>
            </a:r>
            <a:endParaRPr lang="en-US" dirty="0"/>
          </a:p>
        </p:txBody>
      </p:sp>
      <p:pic>
        <p:nvPicPr>
          <p:cNvPr id="51202" name="Picture 2" descr="http://tbn3.google.com/images?q=tbn:RG6jJl-Z3-BmMM:http://www.drawbooks.com/123_draw_series/71-images/20_06.gif">
            <a:hlinkClick r:id="rId2"/>
          </p:cNvPr>
          <p:cNvPicPr>
            <a:picLocks noChangeAspect="1" noChangeArrowheads="1"/>
          </p:cNvPicPr>
          <p:nvPr/>
        </p:nvPicPr>
        <p:blipFill>
          <a:blip r:embed="rId3"/>
          <a:srcRect/>
          <a:stretch>
            <a:fillRect/>
          </a:stretch>
        </p:blipFill>
        <p:spPr bwMode="auto">
          <a:xfrm>
            <a:off x="8001024" y="4786322"/>
            <a:ext cx="847725" cy="1076326"/>
          </a:xfrm>
          <a:prstGeom prst="rect">
            <a:avLst/>
          </a:prstGeom>
          <a:noFill/>
        </p:spPr>
      </p:pic>
      <p:pic>
        <p:nvPicPr>
          <p:cNvPr id="51204" name="Picture 4" descr="http://tbn0.google.com/images?q=tbn:OzFUpE7XEwAzQM:http://www.brandsoftheworld.com/brands/0004/2439/brand.gif">
            <a:hlinkClick r:id="rId4"/>
          </p:cNvPr>
          <p:cNvPicPr>
            <a:picLocks noChangeAspect="1" noChangeArrowheads="1"/>
          </p:cNvPicPr>
          <p:nvPr/>
        </p:nvPicPr>
        <p:blipFill>
          <a:blip r:embed="rId5"/>
          <a:srcRect/>
          <a:stretch>
            <a:fillRect/>
          </a:stretch>
        </p:blipFill>
        <p:spPr bwMode="auto">
          <a:xfrm>
            <a:off x="2928926" y="0"/>
            <a:ext cx="2286016" cy="2286018"/>
          </a:xfrm>
          <a:prstGeom prst="rect">
            <a:avLst/>
          </a:prstGeom>
          <a:noFill/>
        </p:spPr>
      </p:pic>
      <p:sp>
        <p:nvSpPr>
          <p:cNvPr id="6" name="Rectangle 5"/>
          <p:cNvSpPr/>
          <p:nvPr/>
        </p:nvSpPr>
        <p:spPr>
          <a:xfrm>
            <a:off x="571472" y="2071678"/>
            <a:ext cx="6824378" cy="4247317"/>
          </a:xfrm>
          <a:prstGeom prst="rect">
            <a:avLst/>
          </a:prstGeom>
        </p:spPr>
        <p:txBody>
          <a:bodyPr wrap="square">
            <a:spAutoFit/>
          </a:bodyPr>
          <a:lstStyle/>
          <a:p>
            <a:r>
              <a:rPr lang="en-AU" dirty="0" smtClean="0">
                <a:latin typeface="Century Gothic" pitchFamily="34" charset="0"/>
              </a:rPr>
              <a:t>Weight: Mercury is about 317.8</a:t>
            </a:r>
          </a:p>
          <a:p>
            <a:endParaRPr lang="en-AU" dirty="0" smtClean="0">
              <a:latin typeface="Century Gothic" pitchFamily="34" charset="0"/>
            </a:endParaRPr>
          </a:p>
          <a:p>
            <a:r>
              <a:rPr lang="en-AU" dirty="0" smtClean="0">
                <a:latin typeface="Century Gothic" pitchFamily="34" charset="0"/>
              </a:rPr>
              <a:t>Facts:</a:t>
            </a:r>
          </a:p>
          <a:p>
            <a:r>
              <a:rPr lang="en-AU" dirty="0" smtClean="0">
                <a:latin typeface="Century Gothic" pitchFamily="34" charset="0"/>
              </a:rPr>
              <a:t>Jupiter takes about 12 years to orbit the sun and rotates in about 10 hours. This short Jupiter "day" is amazing since the planet is roughly 11 Earth diameters wide.</a:t>
            </a:r>
          </a:p>
          <a:p>
            <a:r>
              <a:rPr lang="en-AU" dirty="0" smtClean="0">
                <a:latin typeface="Century Gothic" pitchFamily="34" charset="0"/>
              </a:rPr>
              <a:t>The planet had 39 known moons at one and a slight ring of smoke-sized particles and dust. The planet contains 71% of the planetary matter in the solar system and so its huge gravity pulls every object toward it. In fact, most of its moons were captured rather than forming with Jupiter. Scientists watched in awe as comet Shoemaker-Levy 9 broke up and smashed into Jupiter making explosions the size of the Earth.</a:t>
            </a:r>
          </a:p>
          <a:p>
            <a:endParaRPr lang="en-AU" dirty="0"/>
          </a:p>
        </p:txBody>
      </p:sp>
      <p:pic>
        <p:nvPicPr>
          <p:cNvPr id="5122" name="Picture 2" descr="http://www.ioncmaste.ca/homepage/resources/web_resources/CSA_Astro/files/content/html/unit4/weight_planets.html">
            <a:hlinkClick r:id="rId6"/>
          </p:cNvPr>
          <p:cNvPicPr>
            <a:picLocks noChangeAspect="1" noChangeArrowheads="1"/>
          </p:cNvPicPr>
          <p:nvPr/>
        </p:nvPicPr>
        <p:blipFill>
          <a:blip r:embed="rId7"/>
          <a:srcRect/>
          <a:stretch>
            <a:fillRect/>
          </a:stretch>
        </p:blipFill>
        <p:spPr bwMode="auto">
          <a:xfrm>
            <a:off x="928662" y="428604"/>
            <a:ext cx="1219200" cy="1381126"/>
          </a:xfrm>
          <a:prstGeom prst="rect">
            <a:avLst/>
          </a:prstGeom>
          <a:noFill/>
        </p:spPr>
      </p:pic>
      <p:pic>
        <p:nvPicPr>
          <p:cNvPr id="5126" name="Picture 6" descr="Jupiter and moons"/>
          <p:cNvPicPr>
            <a:picLocks noChangeAspect="1" noChangeArrowheads="1"/>
          </p:cNvPicPr>
          <p:nvPr/>
        </p:nvPicPr>
        <p:blipFill>
          <a:blip r:embed="rId8"/>
          <a:srcRect/>
          <a:stretch>
            <a:fillRect/>
          </a:stretch>
        </p:blipFill>
        <p:spPr bwMode="auto">
          <a:xfrm>
            <a:off x="5572132" y="285728"/>
            <a:ext cx="2476517" cy="185738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t>
            </a:r>
            <a:endParaRPr lang="en-US" dirty="0"/>
          </a:p>
        </p:txBody>
      </p:sp>
      <p:sp>
        <p:nvSpPr>
          <p:cNvPr id="3" name="Content Placeholder 2"/>
          <p:cNvSpPr>
            <a:spLocks noGrp="1"/>
          </p:cNvSpPr>
          <p:nvPr>
            <p:ph sz="quarter" idx="1"/>
          </p:nvPr>
        </p:nvSpPr>
        <p:spPr/>
        <p:txBody>
          <a:bodyPr/>
          <a:lstStyle/>
          <a:p>
            <a:pPr>
              <a:buNone/>
            </a:pPr>
            <a:r>
              <a:rPr lang="en-AU" dirty="0" smtClean="0"/>
              <a:t> </a:t>
            </a:r>
            <a:endParaRPr lang="en-US" dirty="0"/>
          </a:p>
        </p:txBody>
      </p:sp>
      <p:pic>
        <p:nvPicPr>
          <p:cNvPr id="50178" name="Picture 2" descr="http://tbn3.google.com/images?q=tbn:RG6jJl-Z3-BmMM:http://www.drawbooks.com/123_draw_series/71-images/20_06.gif">
            <a:hlinkClick r:id="rId2"/>
          </p:cNvPr>
          <p:cNvPicPr>
            <a:picLocks noChangeAspect="1" noChangeArrowheads="1"/>
          </p:cNvPicPr>
          <p:nvPr/>
        </p:nvPicPr>
        <p:blipFill>
          <a:blip r:embed="rId3"/>
          <a:srcRect/>
          <a:stretch>
            <a:fillRect/>
          </a:stretch>
        </p:blipFill>
        <p:spPr bwMode="auto">
          <a:xfrm>
            <a:off x="8001024" y="4786322"/>
            <a:ext cx="847725" cy="1076326"/>
          </a:xfrm>
          <a:prstGeom prst="rect">
            <a:avLst/>
          </a:prstGeom>
          <a:noFill/>
        </p:spPr>
      </p:pic>
      <p:pic>
        <p:nvPicPr>
          <p:cNvPr id="50180" name="Picture 4" descr="http://www.neufplanetes.org/icons/uranus_logo.jpg"/>
          <p:cNvPicPr>
            <a:picLocks noChangeAspect="1" noChangeArrowheads="1"/>
          </p:cNvPicPr>
          <p:nvPr/>
        </p:nvPicPr>
        <p:blipFill>
          <a:blip r:embed="rId4"/>
          <a:srcRect/>
          <a:stretch>
            <a:fillRect/>
          </a:stretch>
        </p:blipFill>
        <p:spPr bwMode="auto">
          <a:xfrm>
            <a:off x="2285984" y="428604"/>
            <a:ext cx="4095750" cy="1381125"/>
          </a:xfrm>
          <a:prstGeom prst="rect">
            <a:avLst/>
          </a:prstGeom>
          <a:noFill/>
        </p:spPr>
      </p:pic>
      <p:pic>
        <p:nvPicPr>
          <p:cNvPr id="4098" name="Picture 2" descr="http://starryskies.com/solar_system/uranus/uranus.html">
            <a:hlinkClick r:id="rId5"/>
          </p:cNvPr>
          <p:cNvPicPr>
            <a:picLocks noChangeAspect="1" noChangeArrowheads="1"/>
          </p:cNvPicPr>
          <p:nvPr/>
        </p:nvPicPr>
        <p:blipFill>
          <a:blip r:embed="rId6"/>
          <a:srcRect/>
          <a:stretch>
            <a:fillRect/>
          </a:stretch>
        </p:blipFill>
        <p:spPr bwMode="auto">
          <a:xfrm>
            <a:off x="500034" y="571480"/>
            <a:ext cx="1133475" cy="1133476"/>
          </a:xfrm>
          <a:prstGeom prst="rect">
            <a:avLst/>
          </a:prstGeom>
          <a:noFill/>
        </p:spPr>
      </p:pic>
      <p:pic>
        <p:nvPicPr>
          <p:cNvPr id="4100" name="Picture 4" descr="http://tbn1.google.com/images?q=tbn:bJvJ6oUqNZgUwM:http://www.geocities.com/ResearchTriangle/Thinktank/1050/URANUS.JPG">
            <a:hlinkClick r:id="rId7"/>
          </p:cNvPr>
          <p:cNvPicPr>
            <a:picLocks noChangeAspect="1" noChangeArrowheads="1"/>
          </p:cNvPicPr>
          <p:nvPr/>
        </p:nvPicPr>
        <p:blipFill>
          <a:blip r:embed="rId8"/>
          <a:srcRect/>
          <a:stretch>
            <a:fillRect/>
          </a:stretch>
        </p:blipFill>
        <p:spPr bwMode="auto">
          <a:xfrm>
            <a:off x="6786578" y="500042"/>
            <a:ext cx="1134007" cy="1143008"/>
          </a:xfrm>
          <a:prstGeom prst="rect">
            <a:avLst/>
          </a:prstGeom>
          <a:noFill/>
        </p:spPr>
      </p:pic>
      <p:sp>
        <p:nvSpPr>
          <p:cNvPr id="8" name="Rectangle 7"/>
          <p:cNvSpPr/>
          <p:nvPr/>
        </p:nvSpPr>
        <p:spPr>
          <a:xfrm>
            <a:off x="357158" y="2143116"/>
            <a:ext cx="6500842" cy="4031873"/>
          </a:xfrm>
          <a:prstGeom prst="rect">
            <a:avLst/>
          </a:prstGeom>
        </p:spPr>
        <p:txBody>
          <a:bodyPr wrap="square">
            <a:spAutoFit/>
          </a:bodyPr>
          <a:lstStyle/>
          <a:p>
            <a:r>
              <a:rPr lang="en-AU" sz="1600" dirty="0" smtClean="0">
                <a:latin typeface="Century Gothic" pitchFamily="34" charset="0"/>
              </a:rPr>
              <a:t>Weight: 86, 492, 000, 000, 000, 000, 000, 000, 000</a:t>
            </a:r>
          </a:p>
          <a:p>
            <a:endParaRPr lang="en-AU" sz="1600" dirty="0" smtClean="0">
              <a:latin typeface="Century Gothic" pitchFamily="34" charset="0"/>
            </a:endParaRPr>
          </a:p>
          <a:p>
            <a:r>
              <a:rPr lang="en-AU" sz="1600" dirty="0" smtClean="0">
                <a:latin typeface="Century Gothic" pitchFamily="34" charset="0"/>
              </a:rPr>
              <a:t>Facts:</a:t>
            </a:r>
          </a:p>
          <a:p>
            <a:r>
              <a:rPr lang="en-AU" sz="1600" dirty="0" smtClean="0">
                <a:latin typeface="Century Gothic" pitchFamily="34" charset="0"/>
              </a:rPr>
              <a:t>Uranus is much smaller than Jupiter and Saturn, but with a diameter of 51,118 km, it is still over four times that of Earths. It would take 15 of our planet to equal the mass of Uranus. </a:t>
            </a:r>
            <a:endParaRPr lang="en-AU" sz="1600" dirty="0" smtClean="0">
              <a:latin typeface="Century Gothic" pitchFamily="34" charset="0"/>
            </a:endParaRPr>
          </a:p>
          <a:p>
            <a:r>
              <a:rPr lang="en-AU" sz="1600" dirty="0" smtClean="0">
                <a:latin typeface="Century Gothic" pitchFamily="34" charset="0"/>
              </a:rPr>
              <a:t>Uranus is the seventh </a:t>
            </a:r>
            <a:r>
              <a:rPr lang="en-AU" sz="1600" dirty="0" smtClean="0">
                <a:latin typeface="Century Gothic" pitchFamily="34" charset="0"/>
              </a:rPr>
              <a:t>planet </a:t>
            </a:r>
            <a:r>
              <a:rPr lang="en-AU" sz="1600" dirty="0" smtClean="0">
                <a:latin typeface="Century Gothic" pitchFamily="34" charset="0"/>
              </a:rPr>
              <a:t>from the </a:t>
            </a:r>
            <a:r>
              <a:rPr lang="en-AU" sz="1600" dirty="0" smtClean="0">
                <a:latin typeface="Century Gothic" pitchFamily="34" charset="0"/>
              </a:rPr>
              <a:t>Sun, </a:t>
            </a:r>
            <a:r>
              <a:rPr lang="en-AU" sz="1600" dirty="0" smtClean="0">
                <a:latin typeface="Century Gothic" pitchFamily="34" charset="0"/>
              </a:rPr>
              <a:t>and the third-largest and fourth most massive planet in the </a:t>
            </a:r>
            <a:r>
              <a:rPr lang="en-AU" sz="1600" dirty="0" smtClean="0">
                <a:latin typeface="Century Gothic" pitchFamily="34" charset="0"/>
              </a:rPr>
              <a:t>Solar System </a:t>
            </a:r>
            <a:r>
              <a:rPr lang="en-AU" sz="1600" dirty="0" smtClean="0">
                <a:latin typeface="Century Gothic" pitchFamily="34" charset="0"/>
              </a:rPr>
              <a:t>It is named after the ancient Greek deity of the sky </a:t>
            </a:r>
            <a:r>
              <a:rPr lang="en-AU" sz="1600" dirty="0" smtClean="0">
                <a:latin typeface="Century Gothic" pitchFamily="34" charset="0"/>
              </a:rPr>
              <a:t>Uranus, the </a:t>
            </a:r>
            <a:r>
              <a:rPr lang="en-AU" sz="1600" dirty="0" smtClean="0">
                <a:latin typeface="Century Gothic" pitchFamily="34" charset="0"/>
              </a:rPr>
              <a:t>father of </a:t>
            </a:r>
            <a:r>
              <a:rPr lang="en-AU" sz="1600" dirty="0" err="1" smtClean="0">
                <a:latin typeface="Century Gothic" pitchFamily="34" charset="0"/>
              </a:rPr>
              <a:t>Kronos</a:t>
            </a:r>
            <a:r>
              <a:rPr lang="en-AU" sz="1600" dirty="0" smtClean="0">
                <a:latin typeface="Century Gothic" pitchFamily="34" charset="0"/>
              </a:rPr>
              <a:t> (Saturn) </a:t>
            </a:r>
            <a:r>
              <a:rPr lang="en-AU" sz="1600" dirty="0" smtClean="0">
                <a:latin typeface="Century Gothic" pitchFamily="34" charset="0"/>
              </a:rPr>
              <a:t>and grandfather of </a:t>
            </a:r>
            <a:r>
              <a:rPr lang="en-AU" sz="1600" dirty="0" smtClean="0">
                <a:latin typeface="Century Gothic" pitchFamily="34" charset="0"/>
              </a:rPr>
              <a:t>Zeus (Jupiter). </a:t>
            </a:r>
            <a:r>
              <a:rPr lang="en-AU" sz="1600" dirty="0" smtClean="0">
                <a:latin typeface="Century Gothic" pitchFamily="34" charset="0"/>
              </a:rPr>
              <a:t>Though it is visible to the naked eye like the </a:t>
            </a:r>
            <a:r>
              <a:rPr lang="en-AU" sz="1600" dirty="0" smtClean="0">
                <a:latin typeface="Century Gothic" pitchFamily="34" charset="0"/>
              </a:rPr>
              <a:t>five classical planets, </a:t>
            </a:r>
            <a:r>
              <a:rPr lang="en-AU" sz="1600" dirty="0" smtClean="0">
                <a:latin typeface="Century Gothic" pitchFamily="34" charset="0"/>
              </a:rPr>
              <a:t>it was never recognized as a planet by ancient observers because of its dimness and slow </a:t>
            </a:r>
            <a:r>
              <a:rPr lang="en-AU" sz="1600" dirty="0" smtClean="0">
                <a:latin typeface="Century Gothic" pitchFamily="34" charset="0"/>
              </a:rPr>
              <a:t>orbit. Sir William  Herschel </a:t>
            </a:r>
            <a:r>
              <a:rPr lang="en-AU" sz="1600" dirty="0" smtClean="0">
                <a:latin typeface="Century Gothic" pitchFamily="34" charset="0"/>
              </a:rPr>
              <a:t>announced its discovery on March 13, 1781, expanding the known boundaries of the </a:t>
            </a:r>
            <a:r>
              <a:rPr lang="en-AU" sz="1600" dirty="0" smtClean="0">
                <a:latin typeface="Century Gothic" pitchFamily="34" charset="0"/>
              </a:rPr>
              <a:t>solar system for </a:t>
            </a:r>
            <a:r>
              <a:rPr lang="en-AU" sz="1600" dirty="0" smtClean="0">
                <a:latin typeface="Century Gothic" pitchFamily="34" charset="0"/>
              </a:rPr>
              <a:t>the first time in modern history. This was also the first discovery of a planet made using </a:t>
            </a:r>
            <a:r>
              <a:rPr lang="en-AU" sz="1600" dirty="0" smtClean="0">
                <a:latin typeface="Century Gothic" pitchFamily="34" charset="0"/>
              </a:rPr>
              <a:t>telescope.</a:t>
            </a:r>
            <a:endParaRPr lang="en-AU" sz="1600" dirty="0">
              <a:latin typeface="Century Gothic"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t>
            </a:r>
            <a:endParaRPr lang="en-US" dirty="0"/>
          </a:p>
        </p:txBody>
      </p:sp>
      <p:sp>
        <p:nvSpPr>
          <p:cNvPr id="3" name="Content Placeholder 2"/>
          <p:cNvSpPr>
            <a:spLocks noGrp="1"/>
          </p:cNvSpPr>
          <p:nvPr>
            <p:ph sz="quarter" idx="1"/>
          </p:nvPr>
        </p:nvSpPr>
        <p:spPr/>
        <p:txBody>
          <a:bodyPr/>
          <a:lstStyle/>
          <a:p>
            <a:pPr>
              <a:buNone/>
            </a:pPr>
            <a:r>
              <a:rPr lang="en-AU" dirty="0" smtClean="0"/>
              <a:t> </a:t>
            </a:r>
            <a:endParaRPr lang="en-US" dirty="0"/>
          </a:p>
        </p:txBody>
      </p:sp>
      <p:pic>
        <p:nvPicPr>
          <p:cNvPr id="49154" name="Picture 2" descr="http://tbn3.google.com/images?q=tbn:RG6jJl-Z3-BmMM:http://www.drawbooks.com/123_draw_series/71-images/20_06.gif">
            <a:hlinkClick r:id="rId2"/>
          </p:cNvPr>
          <p:cNvPicPr>
            <a:picLocks noChangeAspect="1" noChangeArrowheads="1"/>
          </p:cNvPicPr>
          <p:nvPr/>
        </p:nvPicPr>
        <p:blipFill>
          <a:blip r:embed="rId3"/>
          <a:srcRect/>
          <a:stretch>
            <a:fillRect/>
          </a:stretch>
        </p:blipFill>
        <p:spPr bwMode="auto">
          <a:xfrm>
            <a:off x="8001024" y="4786322"/>
            <a:ext cx="847725" cy="1076326"/>
          </a:xfrm>
          <a:prstGeom prst="rect">
            <a:avLst/>
          </a:prstGeom>
          <a:noFill/>
        </p:spPr>
      </p:pic>
      <p:pic>
        <p:nvPicPr>
          <p:cNvPr id="49156" name="Picture 4" descr="http://tbn2.google.com/images?q=tbn:2ztOpmqlELTujM:http://data.quenta.org/neptune-logo-planet.jpg">
            <a:hlinkClick r:id="rId4"/>
          </p:cNvPr>
          <p:cNvPicPr>
            <a:picLocks noChangeAspect="1" noChangeArrowheads="1"/>
          </p:cNvPicPr>
          <p:nvPr/>
        </p:nvPicPr>
        <p:blipFill>
          <a:blip r:embed="rId5"/>
          <a:srcRect/>
          <a:stretch>
            <a:fillRect/>
          </a:stretch>
        </p:blipFill>
        <p:spPr bwMode="auto">
          <a:xfrm>
            <a:off x="3571868" y="428604"/>
            <a:ext cx="1143008" cy="1300304"/>
          </a:xfrm>
          <a:prstGeom prst="rect">
            <a:avLst/>
          </a:prstGeom>
          <a:noFill/>
        </p:spPr>
      </p:pic>
      <p:sp>
        <p:nvSpPr>
          <p:cNvPr id="6" name="Rectangle 5"/>
          <p:cNvSpPr/>
          <p:nvPr/>
        </p:nvSpPr>
        <p:spPr>
          <a:xfrm>
            <a:off x="428596" y="2071678"/>
            <a:ext cx="7230947" cy="5355312"/>
          </a:xfrm>
          <a:prstGeom prst="rect">
            <a:avLst/>
          </a:prstGeom>
        </p:spPr>
        <p:txBody>
          <a:bodyPr wrap="square">
            <a:spAutoFit/>
          </a:bodyPr>
          <a:lstStyle/>
          <a:p>
            <a:r>
              <a:rPr lang="en-US" dirty="0" smtClean="0">
                <a:latin typeface="Century Gothic" pitchFamily="34" charset="0"/>
              </a:rPr>
              <a:t>Weight: Neptune is about </a:t>
            </a:r>
            <a:r>
              <a:rPr lang="en-US" dirty="0" smtClean="0">
                <a:latin typeface="Century Gothic" pitchFamily="34" charset="0"/>
              </a:rPr>
              <a:t>17 earths</a:t>
            </a:r>
            <a:r>
              <a:rPr lang="en-US" dirty="0" smtClean="0">
                <a:latin typeface="Century Gothic" pitchFamily="34" charset="0"/>
              </a:rPr>
              <a:t>.</a:t>
            </a:r>
          </a:p>
          <a:p>
            <a:endParaRPr lang="en-AU" dirty="0" smtClean="0">
              <a:latin typeface="Century Gothic" pitchFamily="34" charset="0"/>
            </a:endParaRPr>
          </a:p>
          <a:p>
            <a:r>
              <a:rPr lang="en-AU" dirty="0" smtClean="0">
                <a:latin typeface="Century Gothic" pitchFamily="34" charset="0"/>
              </a:rPr>
              <a:t>Facts:</a:t>
            </a:r>
          </a:p>
          <a:p>
            <a:r>
              <a:rPr lang="en-AU" b="1" dirty="0" smtClean="0">
                <a:latin typeface="Century Gothic" pitchFamily="34" charset="0"/>
              </a:rPr>
              <a:t>Neptune</a:t>
            </a:r>
            <a:r>
              <a:rPr lang="en-AU" dirty="0" smtClean="0">
                <a:latin typeface="Century Gothic" pitchFamily="34" charset="0"/>
              </a:rPr>
              <a:t> is the eighth and outermost-known </a:t>
            </a:r>
            <a:r>
              <a:rPr lang="en-AU" dirty="0" smtClean="0">
                <a:latin typeface="Century Gothic" pitchFamily="34" charset="0"/>
              </a:rPr>
              <a:t>planet </a:t>
            </a:r>
            <a:r>
              <a:rPr lang="en-AU" dirty="0" smtClean="0">
                <a:latin typeface="Century Gothic" pitchFamily="34" charset="0"/>
              </a:rPr>
              <a:t>from the </a:t>
            </a:r>
            <a:r>
              <a:rPr lang="en-AU" dirty="0" smtClean="0">
                <a:latin typeface="Century Gothic" pitchFamily="34" charset="0"/>
              </a:rPr>
              <a:t>Sun </a:t>
            </a:r>
            <a:r>
              <a:rPr lang="en-AU" dirty="0" smtClean="0">
                <a:latin typeface="Century Gothic" pitchFamily="34" charset="0"/>
              </a:rPr>
              <a:t>in the </a:t>
            </a:r>
            <a:r>
              <a:rPr lang="en-AU" dirty="0" smtClean="0">
                <a:latin typeface="Century Gothic" pitchFamily="34" charset="0"/>
              </a:rPr>
              <a:t>Solar System. </a:t>
            </a:r>
            <a:r>
              <a:rPr lang="en-AU" dirty="0" smtClean="0">
                <a:latin typeface="Century Gothic" pitchFamily="34" charset="0"/>
              </a:rPr>
              <a:t>Named for the </a:t>
            </a:r>
            <a:r>
              <a:rPr lang="en-AU" dirty="0" smtClean="0">
                <a:latin typeface="Century Gothic" pitchFamily="34" charset="0"/>
              </a:rPr>
              <a:t>Roman god of the sea, </a:t>
            </a:r>
            <a:r>
              <a:rPr lang="en-AU" dirty="0" smtClean="0">
                <a:latin typeface="Century Gothic" pitchFamily="34" charset="0"/>
              </a:rPr>
              <a:t>it is the fourth-largest planet by diameter and the third-largest by mass. Neptune is 17 times the mass of </a:t>
            </a:r>
            <a:r>
              <a:rPr lang="en-AU" dirty="0" smtClean="0">
                <a:latin typeface="Century Gothic" pitchFamily="34" charset="0"/>
              </a:rPr>
              <a:t>Earth </a:t>
            </a:r>
            <a:r>
              <a:rPr lang="en-AU" dirty="0" smtClean="0">
                <a:latin typeface="Century Gothic" pitchFamily="34" charset="0"/>
              </a:rPr>
              <a:t>and is slightly more massive than its near-twin </a:t>
            </a:r>
            <a:r>
              <a:rPr lang="en-AU" dirty="0" smtClean="0">
                <a:latin typeface="Century Gothic" pitchFamily="34" charset="0"/>
              </a:rPr>
              <a:t>Uranus, </a:t>
            </a:r>
            <a:r>
              <a:rPr lang="en-AU" dirty="0" smtClean="0">
                <a:latin typeface="Century Gothic" pitchFamily="34" charset="0"/>
              </a:rPr>
              <a:t>which is 15 Earth masses and not as </a:t>
            </a:r>
            <a:r>
              <a:rPr lang="en-AU" dirty="0" smtClean="0">
                <a:latin typeface="Century Gothic" pitchFamily="34" charset="0"/>
              </a:rPr>
              <a:t>dense. On </a:t>
            </a:r>
            <a:r>
              <a:rPr lang="en-AU" dirty="0" smtClean="0">
                <a:latin typeface="Century Gothic" pitchFamily="34" charset="0"/>
              </a:rPr>
              <a:t>average, Neptune orbits the Sun at a distance of 30.1 </a:t>
            </a:r>
            <a:r>
              <a:rPr lang="en-AU" dirty="0" smtClean="0">
                <a:latin typeface="Century Gothic" pitchFamily="34" charset="0"/>
              </a:rPr>
              <a:t>AU, </a:t>
            </a:r>
            <a:r>
              <a:rPr lang="en-AU" dirty="0" smtClean="0">
                <a:latin typeface="Century Gothic" pitchFamily="34" charset="0"/>
              </a:rPr>
              <a:t>approximately 30 times the Earth-Sun distance. Its </a:t>
            </a:r>
            <a:r>
              <a:rPr lang="en-AU" dirty="0" smtClean="0">
                <a:latin typeface="Century Gothic" pitchFamily="34" charset="0"/>
              </a:rPr>
              <a:t>astronomical symbol </a:t>
            </a:r>
            <a:r>
              <a:rPr lang="en-AU" dirty="0" smtClean="0">
                <a:latin typeface="Century Gothic" pitchFamily="34" charset="0"/>
              </a:rPr>
              <a:t>, a stylized version of the </a:t>
            </a:r>
            <a:r>
              <a:rPr lang="en-AU" dirty="0" smtClean="0">
                <a:latin typeface="Century Gothic" pitchFamily="34" charset="0"/>
              </a:rPr>
              <a:t>God Neptune's Trident</a:t>
            </a:r>
            <a:endParaRPr lang="en-AU" dirty="0" smtClean="0">
              <a:latin typeface="Century Gothic" pitchFamily="34" charset="0"/>
            </a:endParaRPr>
          </a:p>
          <a:p>
            <a:r>
              <a:rPr lang="en-AU" dirty="0" smtClean="0">
                <a:latin typeface="Century Gothic" pitchFamily="34" charset="0"/>
              </a:rPr>
              <a:t>Discovered on September 23, 1846,</a:t>
            </a:r>
            <a:r>
              <a:rPr lang="en-AU" baseline="30000" dirty="0" smtClean="0">
                <a:latin typeface="Century Gothic" pitchFamily="34" charset="0"/>
                <a:hlinkClick r:id="rId6" action="ppaction://hlinkfile"/>
              </a:rPr>
              <a:t>[1]</a:t>
            </a:r>
            <a:r>
              <a:rPr lang="en-AU" dirty="0" smtClean="0">
                <a:latin typeface="Century Gothic" pitchFamily="34" charset="0"/>
              </a:rPr>
              <a:t> Neptune was the first planet found by mathematical prediction rather than </a:t>
            </a:r>
            <a:r>
              <a:rPr lang="en-AU" dirty="0" smtClean="0">
                <a:latin typeface="Century Gothic" pitchFamily="34" charset="0"/>
              </a:rPr>
              <a:t>by empirical</a:t>
            </a:r>
            <a:r>
              <a:rPr lang="en-AU" dirty="0" smtClean="0">
                <a:latin typeface="Century Gothic" pitchFamily="34" charset="0"/>
                <a:hlinkClick r:id="rId7" action="ppaction://hlinkfile" tooltip="Empirical observation"/>
              </a:rPr>
              <a:t> </a:t>
            </a:r>
            <a:r>
              <a:rPr lang="en-AU" dirty="0" smtClean="0">
                <a:latin typeface="Century Gothic" pitchFamily="34" charset="0"/>
              </a:rPr>
              <a:t>observation. </a:t>
            </a:r>
            <a:r>
              <a:rPr lang="en-AU" dirty="0" smtClean="0">
                <a:latin typeface="Century Gothic" pitchFamily="34" charset="0"/>
              </a:rPr>
              <a:t>Unexpected changes in the orbit of Uranus led astronomers to deduce that its orbit was subject to </a:t>
            </a:r>
            <a:r>
              <a:rPr lang="en-AU" dirty="0" smtClean="0">
                <a:latin typeface="Century Gothic" pitchFamily="34" charset="0"/>
              </a:rPr>
              <a:t>gravitational perturbation.</a:t>
            </a:r>
            <a:endParaRPr lang="en-AU" dirty="0" smtClean="0">
              <a:latin typeface="Century Gothic" pitchFamily="34" charset="0"/>
            </a:endParaRPr>
          </a:p>
          <a:p>
            <a:endParaRPr lang="en-AU" dirty="0" smtClean="0"/>
          </a:p>
          <a:p>
            <a:endParaRPr lang="en-US" dirty="0"/>
          </a:p>
        </p:txBody>
      </p:sp>
      <p:pic>
        <p:nvPicPr>
          <p:cNvPr id="3074" name="Picture 2" descr="http://zebu.uoregon.edu/~soper/Jovian/neptune.html">
            <a:hlinkClick r:id="rId8"/>
          </p:cNvPr>
          <p:cNvPicPr>
            <a:picLocks noChangeAspect="1" noChangeArrowheads="1"/>
          </p:cNvPicPr>
          <p:nvPr/>
        </p:nvPicPr>
        <p:blipFill>
          <a:blip r:embed="rId9"/>
          <a:srcRect/>
          <a:stretch>
            <a:fillRect/>
          </a:stretch>
        </p:blipFill>
        <p:spPr bwMode="auto">
          <a:xfrm>
            <a:off x="2071670" y="428604"/>
            <a:ext cx="1285884" cy="1285884"/>
          </a:xfrm>
          <a:prstGeom prst="rect">
            <a:avLst/>
          </a:prstGeom>
          <a:noFill/>
        </p:spPr>
      </p:pic>
      <p:pic>
        <p:nvPicPr>
          <p:cNvPr id="8" name="Picture 2" descr="http://zebu.uoregon.edu/~soper/Jovian/neptune.html">
            <a:hlinkClick r:id="rId8"/>
          </p:cNvPr>
          <p:cNvPicPr>
            <a:picLocks noChangeAspect="1" noChangeArrowheads="1"/>
          </p:cNvPicPr>
          <p:nvPr/>
        </p:nvPicPr>
        <p:blipFill>
          <a:blip r:embed="rId9"/>
          <a:srcRect/>
          <a:stretch>
            <a:fillRect/>
          </a:stretch>
        </p:blipFill>
        <p:spPr bwMode="auto">
          <a:xfrm>
            <a:off x="4929190" y="428604"/>
            <a:ext cx="1285884" cy="1285884"/>
          </a:xfrm>
          <a:prstGeom prst="rect">
            <a:avLst/>
          </a:prstGeom>
          <a:noFill/>
        </p:spPr>
      </p:pic>
      <p:pic>
        <p:nvPicPr>
          <p:cNvPr id="10" name="Picture 2" descr="http://zebu.uoregon.edu/~soper/Jovian/neptune.html">
            <a:hlinkClick r:id="rId8"/>
          </p:cNvPr>
          <p:cNvPicPr>
            <a:picLocks noChangeAspect="1" noChangeArrowheads="1"/>
          </p:cNvPicPr>
          <p:nvPr/>
        </p:nvPicPr>
        <p:blipFill>
          <a:blip r:embed="rId9"/>
          <a:srcRect/>
          <a:stretch>
            <a:fillRect/>
          </a:stretch>
        </p:blipFill>
        <p:spPr bwMode="auto">
          <a:xfrm>
            <a:off x="6215074" y="428604"/>
            <a:ext cx="1285884" cy="1285884"/>
          </a:xfrm>
          <a:prstGeom prst="rect">
            <a:avLst/>
          </a:prstGeom>
          <a:noFill/>
        </p:spPr>
      </p:pic>
      <p:pic>
        <p:nvPicPr>
          <p:cNvPr id="12" name="Picture 2" descr="http://zebu.uoregon.edu/~soper/Jovian/neptune.html">
            <a:hlinkClick r:id="rId8"/>
          </p:cNvPr>
          <p:cNvPicPr>
            <a:picLocks noChangeAspect="1" noChangeArrowheads="1"/>
          </p:cNvPicPr>
          <p:nvPr/>
        </p:nvPicPr>
        <p:blipFill>
          <a:blip r:embed="rId9"/>
          <a:srcRect/>
          <a:stretch>
            <a:fillRect/>
          </a:stretch>
        </p:blipFill>
        <p:spPr bwMode="auto">
          <a:xfrm>
            <a:off x="785786" y="428604"/>
            <a:ext cx="1285884" cy="1285884"/>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147</TotalTime>
  <Words>1165</Words>
  <Application>Microsoft Office PowerPoint</Application>
  <PresentationFormat>On-screen Show (4:3)</PresentationFormat>
  <Paragraphs>74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Oriel</vt:lpstr>
      <vt:lpstr>Our Solar System</vt:lpstr>
      <vt:lpstr>   </vt:lpstr>
      <vt:lpstr>    </vt:lpstr>
      <vt:lpstr>    </vt:lpstr>
      <vt:lpstr>   </vt:lpstr>
      <vt:lpstr>    </vt:lpstr>
      <vt:lpstr>   </vt:lpstr>
      <vt:lpstr>   </vt:lpstr>
      <vt:lpstr>   </vt:lpstr>
      <vt:lpstr>   </vt:lpstr>
      <vt:lpstr>     </vt:lpstr>
    </vt:vector>
  </TitlesOfParts>
  <Company>Laurima Primary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Solar System</dc:title>
  <dc:creator>Administrator</dc:creator>
  <cp:lastModifiedBy>Administrator</cp:lastModifiedBy>
  <cp:revision>14</cp:revision>
  <dcterms:created xsi:type="dcterms:W3CDTF">2009-07-28T04:48:34Z</dcterms:created>
  <dcterms:modified xsi:type="dcterms:W3CDTF">2009-08-03T00:49:50Z</dcterms:modified>
</cp:coreProperties>
</file>